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  <p:sldMasterId id="2147483667" r:id="rId6"/>
  </p:sldMasterIdLst>
  <p:notesMasterIdLst>
    <p:notesMasterId r:id="rId29"/>
  </p:notesMasterIdLst>
  <p:handoutMasterIdLst>
    <p:handoutMasterId r:id="rId30"/>
  </p:handoutMasterIdLst>
  <p:sldIdLst>
    <p:sldId id="407" r:id="rId7"/>
    <p:sldId id="443" r:id="rId8"/>
    <p:sldId id="429" r:id="rId9"/>
    <p:sldId id="437" r:id="rId10"/>
    <p:sldId id="368" r:id="rId11"/>
    <p:sldId id="369" r:id="rId12"/>
    <p:sldId id="353" r:id="rId13"/>
    <p:sldId id="374" r:id="rId14"/>
    <p:sldId id="436" r:id="rId15"/>
    <p:sldId id="435" r:id="rId16"/>
    <p:sldId id="349" r:id="rId17"/>
    <p:sldId id="423" r:id="rId18"/>
    <p:sldId id="375" r:id="rId19"/>
    <p:sldId id="351" r:id="rId20"/>
    <p:sldId id="377" r:id="rId21"/>
    <p:sldId id="380" r:id="rId22"/>
    <p:sldId id="382" r:id="rId23"/>
    <p:sldId id="378" r:id="rId24"/>
    <p:sldId id="439" r:id="rId25"/>
    <p:sldId id="379" r:id="rId26"/>
    <p:sldId id="376" r:id="rId27"/>
    <p:sldId id="438" r:id="rId28"/>
  </p:sldIdLst>
  <p:sldSz cx="12171363" cy="6838950"/>
  <p:notesSz cx="10234613" cy="710247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">
          <p15:clr>
            <a:srgbClr val="A4A3A4"/>
          </p15:clr>
        </p15:guide>
        <p15:guide id="2" orient="horz" pos="4194">
          <p15:clr>
            <a:srgbClr val="A4A3A4"/>
          </p15:clr>
        </p15:guide>
        <p15:guide id="3" orient="horz" pos="794">
          <p15:clr>
            <a:srgbClr val="A4A3A4"/>
          </p15:clr>
        </p15:guide>
        <p15:guide id="4" orient="horz" pos="1102">
          <p15:clr>
            <a:srgbClr val="A4A3A4"/>
          </p15:clr>
        </p15:guide>
        <p15:guide id="5" pos="114">
          <p15:clr>
            <a:srgbClr val="A4A3A4"/>
          </p15:clr>
        </p15:guide>
        <p15:guide id="6" pos="7550">
          <p15:clr>
            <a:srgbClr val="A4A3A4"/>
          </p15:clr>
        </p15:guide>
        <p15:guide id="7" pos="4466">
          <p15:clr>
            <a:srgbClr val="A4A3A4"/>
          </p15:clr>
        </p15:guide>
        <p15:guide id="8" pos="566">
          <p15:clr>
            <a:srgbClr val="A4A3A4"/>
          </p15:clr>
        </p15:guide>
        <p15:guide id="9" pos="7096">
          <p15:clr>
            <a:srgbClr val="A4A3A4"/>
          </p15:clr>
        </p15:guide>
        <p15:guide id="10" pos="3944">
          <p15:clr>
            <a:srgbClr val="A4A3A4"/>
          </p15:clr>
        </p15:guide>
        <p15:guide id="11" pos="2812">
          <p15:clr>
            <a:srgbClr val="A4A3A4"/>
          </p15:clr>
        </p15:guide>
        <p15:guide id="12" pos="4694">
          <p15:clr>
            <a:srgbClr val="A4A3A4"/>
          </p15:clr>
        </p15:guide>
        <p15:guide id="13" pos="3038">
          <p15:clr>
            <a:srgbClr val="A4A3A4"/>
          </p15:clr>
        </p15:guide>
        <p15:guide id="14" pos="37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kim Malm" initials="JM" lastIdx="2" clrIdx="0">
    <p:extLst>
      <p:ext uri="{19B8F6BF-5375-455C-9EA6-DF929625EA0E}">
        <p15:presenceInfo xmlns:p15="http://schemas.microsoft.com/office/powerpoint/2012/main" userId="S-1-5-21-791394405-2968878526-2284429811-186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114"/>
    <a:srgbClr val="886E5E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E425B-3887-DF9D-108A-141F28A3BC17}" v="12" dt="2024-11-05T14:08:28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4" y="56"/>
      </p:cViewPr>
      <p:guideLst>
        <p:guide orient="horz" pos="112"/>
        <p:guide orient="horz" pos="4194"/>
        <p:guide orient="horz" pos="794"/>
        <p:guide orient="horz" pos="1102"/>
        <p:guide pos="114"/>
        <p:guide pos="7550"/>
        <p:guide pos="4466"/>
        <p:guide pos="566"/>
        <p:guide pos="7096"/>
        <p:guide pos="3944"/>
        <p:guide pos="2812"/>
        <p:guide pos="4694"/>
        <p:guide pos="3038"/>
        <p:guide pos="371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urora.net.lth.se\home\tvrl-jma.uw\Documents\SI-LTH\SI_13_14\Rapport_2011-2014\Enk&#228;tsvar_SIdeltagare%20H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urora.net.lth.se\home\tvrl-jma.uw\Desktop\Enk&#228;tsvar_SIdeltagare%20H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50488359820403"/>
          <c:y val="5.6888727587893068E-2"/>
          <c:w val="0.32567549592961381"/>
          <c:h val="0.82713137003624815"/>
        </c:manualLayout>
      </c:layout>
      <c:barChart>
        <c:barDir val="bar"/>
        <c:grouping val="percentStacked"/>
        <c:varyColors val="0"/>
        <c:ser>
          <c:idx val="0"/>
          <c:order val="0"/>
          <c:tx>
            <c:v>Stämmer inte alls (till liten del)</c:v>
          </c:tx>
          <c:spPr>
            <a:solidFill>
              <a:srgbClr val="9C6114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'[Enkätsvar_SIdeltagare H12.xlsx]Alla_H11-13'!$S$1375:$W$1375</c:f>
              <c:strCache>
                <c:ptCount val="5"/>
                <c:pt idx="0">
                  <c:v>Djupare förståelse av kursinnehållet?</c:v>
                </c:pt>
                <c:pt idx="1">
                  <c:v>Effektivt stöd att ta mig framåt i kursen?</c:v>
                </c:pt>
                <c:pt idx="2">
                  <c:v>Bättre förståelse för vad som förväntas av mig i kursen?</c:v>
                </c:pt>
                <c:pt idx="3">
                  <c:v>Förbättrat mitt resultat i kursen?</c:v>
                </c:pt>
                <c:pt idx="4">
                  <c:v>Bidragit till att öka intresset för ämnet i kursen?</c:v>
                </c:pt>
              </c:strCache>
            </c:strRef>
          </c:cat>
          <c:val>
            <c:numRef>
              <c:f>'[Enkätsvar_SIdeltagare H12.xlsx]Alla_H11-13'!$S$1376:$W$1376</c:f>
              <c:numCache>
                <c:formatCode>0.0</c:formatCode>
                <c:ptCount val="5"/>
                <c:pt idx="0">
                  <c:v>4.4477390659747966</c:v>
                </c:pt>
                <c:pt idx="1">
                  <c:v>6.4925373134328357</c:v>
                </c:pt>
                <c:pt idx="2">
                  <c:v>10.119047619047619</c:v>
                </c:pt>
                <c:pt idx="3">
                  <c:v>9.7991967871485954</c:v>
                </c:pt>
                <c:pt idx="4">
                  <c:v>17.381656804733726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2-4EA2-A0E8-E3A21180F0EB}"/>
            </c:ext>
          </c:extLst>
        </c:ser>
        <c:ser>
          <c:idx val="1"/>
          <c:order val="1"/>
          <c:tx>
            <c:v>Stämmer till hälften</c:v>
          </c:tx>
          <c:spPr>
            <a:solidFill>
              <a:schemeClr val="dk1">
                <a:tint val="55000"/>
              </a:schemeClr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'[Enkätsvar_SIdeltagare H12.xlsx]Alla_H11-13'!$S$1375:$W$1375</c:f>
              <c:strCache>
                <c:ptCount val="5"/>
                <c:pt idx="0">
                  <c:v>Djupare förståelse av kursinnehållet?</c:v>
                </c:pt>
                <c:pt idx="1">
                  <c:v>Effektivt stöd att ta mig framåt i kursen?</c:v>
                </c:pt>
                <c:pt idx="2">
                  <c:v>Bättre förståelse för vad som förväntas av mig i kursen?</c:v>
                </c:pt>
                <c:pt idx="3">
                  <c:v>Förbättrat mitt resultat i kursen?</c:v>
                </c:pt>
                <c:pt idx="4">
                  <c:v>Bidragit till att öka intresset för ämnet i kursen?</c:v>
                </c:pt>
              </c:strCache>
            </c:strRef>
          </c:cat>
          <c:val>
            <c:numRef>
              <c:f>'[Enkätsvar_SIdeltagare H12.xlsx]Alla_H11-13'!$S$1377:$W$1377</c:f>
              <c:numCache>
                <c:formatCode>0.0</c:formatCode>
                <c:ptCount val="5"/>
                <c:pt idx="0">
                  <c:v>19.421793921423276</c:v>
                </c:pt>
                <c:pt idx="1">
                  <c:v>20.373134328358208</c:v>
                </c:pt>
                <c:pt idx="2">
                  <c:v>26.711309523809526</c:v>
                </c:pt>
                <c:pt idx="3">
                  <c:v>32.128514056224901</c:v>
                </c:pt>
                <c:pt idx="4">
                  <c:v>34.023668639053255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2-4EA2-A0E8-E3A21180F0EB}"/>
            </c:ext>
          </c:extLst>
        </c:ser>
        <c:ser>
          <c:idx val="2"/>
          <c:order val="2"/>
          <c:tx>
            <c:v>Stämmer helt (till stor del)</c:v>
          </c:tx>
          <c:spPr>
            <a:solidFill>
              <a:srgbClr val="886E5E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'[Enkätsvar_SIdeltagare H12.xlsx]Alla_H11-13'!$S$1375:$W$1375</c:f>
              <c:strCache>
                <c:ptCount val="5"/>
                <c:pt idx="0">
                  <c:v>Djupare förståelse av kursinnehållet?</c:v>
                </c:pt>
                <c:pt idx="1">
                  <c:v>Effektivt stöd att ta mig framåt i kursen?</c:v>
                </c:pt>
                <c:pt idx="2">
                  <c:v>Bättre förståelse för vad som förväntas av mig i kursen?</c:v>
                </c:pt>
                <c:pt idx="3">
                  <c:v>Förbättrat mitt resultat i kursen?</c:v>
                </c:pt>
                <c:pt idx="4">
                  <c:v>Bidragit till att öka intresset för ämnet i kursen?</c:v>
                </c:pt>
              </c:strCache>
            </c:strRef>
          </c:cat>
          <c:val>
            <c:numRef>
              <c:f>'[Enkätsvar_SIdeltagare H12.xlsx]Alla_H11-13'!$S$1378:$W$1378</c:f>
              <c:numCache>
                <c:formatCode>0.0</c:formatCode>
                <c:ptCount val="5"/>
                <c:pt idx="0">
                  <c:v>76.130467012601926</c:v>
                </c:pt>
                <c:pt idx="1">
                  <c:v>73.134328358208961</c:v>
                </c:pt>
                <c:pt idx="2">
                  <c:v>63.169642857142861</c:v>
                </c:pt>
                <c:pt idx="3">
                  <c:v>58.07228915662651</c:v>
                </c:pt>
                <c:pt idx="4">
                  <c:v>48.594674556213022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2-4EA2-A0E8-E3A21180F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496848"/>
        <c:axId val="313496064"/>
      </c:barChart>
      <c:catAx>
        <c:axId val="313496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13496064"/>
        <c:crosses val="autoZero"/>
        <c:auto val="1"/>
        <c:lblAlgn val="ctr"/>
        <c:lblOffset val="100"/>
        <c:noMultiLvlLbl val="0"/>
      </c:catAx>
      <c:valAx>
        <c:axId val="313496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13496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24562021052189"/>
          <c:y val="0.29051509902854128"/>
          <c:w val="0.23333333333333334"/>
          <c:h val="0.41896981627296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772799695300987"/>
          <c:y val="5.0925925925925923E-2"/>
          <c:w val="0.36730565316897501"/>
          <c:h val="0.83309419655876349"/>
        </c:manualLayout>
      </c:layout>
      <c:barChart>
        <c:barDir val="bar"/>
        <c:grouping val="percentStacked"/>
        <c:varyColors val="0"/>
        <c:ser>
          <c:idx val="0"/>
          <c:order val="0"/>
          <c:tx>
            <c:v>Stämmer inte alls (till liten del)</c:v>
          </c:tx>
          <c:spPr>
            <a:solidFill>
              <a:srgbClr val="9C6114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'Alla_H11-13'!$Y$1375:$AD$1375</c:f>
              <c:strCache>
                <c:ptCount val="6"/>
                <c:pt idx="0">
                  <c:v>Utvecklat mina färdigheter i problemlösning?</c:v>
                </c:pt>
                <c:pt idx="1">
                  <c:v>Utvecklat min förmåga till lagarbete och samverkan i grupp?</c:v>
                </c:pt>
                <c:pt idx="2">
                  <c:v>Utvecklat mitt kritiska tänkande vid SI-mötena genom diskussion i grupp?</c:v>
                </c:pt>
                <c:pt idx="3">
                  <c:v>Tränat min förmåga att presentera uppgifter inför andra?</c:v>
                </c:pt>
                <c:pt idx="4">
                  <c:v>Utvecklat mitt sätt att studera?</c:v>
                </c:pt>
                <c:pt idx="5">
                  <c:v>Bättre självförtroende i mina studier genom SI-mötena?</c:v>
                </c:pt>
              </c:strCache>
            </c:strRef>
          </c:cat>
          <c:val>
            <c:numRef>
              <c:f>'Alla_H11-13'!$Y$1376:$AD$1376</c:f>
              <c:numCache>
                <c:formatCode>0.0</c:formatCode>
                <c:ptCount val="6"/>
                <c:pt idx="0">
                  <c:v>11.695040710584751</c:v>
                </c:pt>
                <c:pt idx="1">
                  <c:v>14.803849000740191</c:v>
                </c:pt>
                <c:pt idx="2">
                  <c:v>16.493313521545321</c:v>
                </c:pt>
                <c:pt idx="3">
                  <c:v>20.415738678544912</c:v>
                </c:pt>
                <c:pt idx="4">
                  <c:v>23.940520446096656</c:v>
                </c:pt>
                <c:pt idx="5">
                  <c:v>23.586309523809526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2-4607-89E8-00740E38F0B0}"/>
            </c:ext>
          </c:extLst>
        </c:ser>
        <c:ser>
          <c:idx val="1"/>
          <c:order val="1"/>
          <c:tx>
            <c:v>Stämmer till hälften</c:v>
          </c:tx>
          <c:spPr>
            <a:solidFill>
              <a:schemeClr val="dk1">
                <a:tint val="55000"/>
              </a:schemeClr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'Alla_H11-13'!$Y$1375:$AD$1375</c:f>
              <c:strCache>
                <c:ptCount val="6"/>
                <c:pt idx="0">
                  <c:v>Utvecklat mina färdigheter i problemlösning?</c:v>
                </c:pt>
                <c:pt idx="1">
                  <c:v>Utvecklat min förmåga till lagarbete och samverkan i grupp?</c:v>
                </c:pt>
                <c:pt idx="2">
                  <c:v>Utvecklat mitt kritiska tänkande vid SI-mötena genom diskussion i grupp?</c:v>
                </c:pt>
                <c:pt idx="3">
                  <c:v>Tränat min förmåga att presentera uppgifter inför andra?</c:v>
                </c:pt>
                <c:pt idx="4">
                  <c:v>Utvecklat mitt sätt att studera?</c:v>
                </c:pt>
                <c:pt idx="5">
                  <c:v>Bättre självförtroende i mina studier genom SI-mötena?</c:v>
                </c:pt>
              </c:strCache>
            </c:strRef>
          </c:cat>
          <c:val>
            <c:numRef>
              <c:f>'Alla_H11-13'!$Y$1377:$AD$1377</c:f>
              <c:numCache>
                <c:formatCode>0.0</c:formatCode>
                <c:ptCount val="6"/>
                <c:pt idx="0">
                  <c:v>32.494448556624725</c:v>
                </c:pt>
                <c:pt idx="1">
                  <c:v>29.459659511472982</c:v>
                </c:pt>
                <c:pt idx="2">
                  <c:v>35.289747399702826</c:v>
                </c:pt>
                <c:pt idx="3">
                  <c:v>30.734966592427618</c:v>
                </c:pt>
                <c:pt idx="4">
                  <c:v>34.721189591078065</c:v>
                </c:pt>
                <c:pt idx="5">
                  <c:v>35.56547619047619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2-4607-89E8-00740E38F0B0}"/>
            </c:ext>
          </c:extLst>
        </c:ser>
        <c:ser>
          <c:idx val="2"/>
          <c:order val="2"/>
          <c:tx>
            <c:v>Stämmer helt (till stor del)</c:v>
          </c:tx>
          <c:spPr>
            <a:solidFill>
              <a:srgbClr val="886E5E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'Alla_H11-13'!$Y$1375:$AD$1375</c:f>
              <c:strCache>
                <c:ptCount val="6"/>
                <c:pt idx="0">
                  <c:v>Utvecklat mina färdigheter i problemlösning?</c:v>
                </c:pt>
                <c:pt idx="1">
                  <c:v>Utvecklat min förmåga till lagarbete och samverkan i grupp?</c:v>
                </c:pt>
                <c:pt idx="2">
                  <c:v>Utvecklat mitt kritiska tänkande vid SI-mötena genom diskussion i grupp?</c:v>
                </c:pt>
                <c:pt idx="3">
                  <c:v>Tränat min förmåga att presentera uppgifter inför andra?</c:v>
                </c:pt>
                <c:pt idx="4">
                  <c:v>Utvecklat mitt sätt att studera?</c:v>
                </c:pt>
                <c:pt idx="5">
                  <c:v>Bättre självförtroende i mina studier genom SI-mötena?</c:v>
                </c:pt>
              </c:strCache>
            </c:strRef>
          </c:cat>
          <c:val>
            <c:numRef>
              <c:f>'Alla_H11-13'!$Y$1378:$AD$1378</c:f>
              <c:numCache>
                <c:formatCode>0.0</c:formatCode>
                <c:ptCount val="6"/>
                <c:pt idx="0">
                  <c:v>55.810510732790526</c:v>
                </c:pt>
                <c:pt idx="1">
                  <c:v>55.736491487786822</c:v>
                </c:pt>
                <c:pt idx="2">
                  <c:v>48.216939078751864</c:v>
                </c:pt>
                <c:pt idx="3">
                  <c:v>48.849294729027463</c:v>
                </c:pt>
                <c:pt idx="4">
                  <c:v>41.338289962825279</c:v>
                </c:pt>
                <c:pt idx="5">
                  <c:v>40.848214285714285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02-4607-89E8-00740E38F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3612896"/>
        <c:axId val="363608192"/>
      </c:barChart>
      <c:catAx>
        <c:axId val="363612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3608192"/>
        <c:crosses val="autoZero"/>
        <c:auto val="1"/>
        <c:lblAlgn val="ctr"/>
        <c:lblOffset val="100"/>
        <c:noMultiLvlLbl val="0"/>
      </c:catAx>
      <c:valAx>
        <c:axId val="36360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36128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26519999210177"/>
          <c:y val="0.29051509186351704"/>
          <c:w val="0.19204689081100756"/>
          <c:h val="0.39121223281341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3966" cy="356088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798263" y="1"/>
            <a:ext cx="4433964" cy="356088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D0287AC8-E429-4974-8F7D-7C09C212FB1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6746389"/>
            <a:ext cx="4433966" cy="356088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798263" y="6746389"/>
            <a:ext cx="4433964" cy="356088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8D6C80D4-1B7E-4CBA-A232-14724BD73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99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000" cy="356357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797247" y="1"/>
            <a:ext cx="4435000" cy="356357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781A2ED2-C7EB-4085-9E87-06AD27DEB5C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982913" y="887413"/>
            <a:ext cx="4268787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3" tIns="47306" rIns="94613" bIns="4730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023462" y="3418067"/>
            <a:ext cx="8187690" cy="2796599"/>
          </a:xfrm>
          <a:prstGeom prst="rect">
            <a:avLst/>
          </a:prstGeom>
        </p:spPr>
        <p:txBody>
          <a:bodyPr vert="horz" lIns="94613" tIns="47306" rIns="94613" bIns="47306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435000" cy="356356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797247" y="6746119"/>
            <a:ext cx="4435000" cy="356356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E9E1BBD7-FC2B-445E-BA7B-70BD4B70BD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69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LISE-LOTTE</a:t>
            </a:r>
          </a:p>
          <a:p>
            <a:r>
              <a:rPr lang="sv-SE">
                <a:cs typeface="Calibri"/>
              </a:rPr>
              <a:t>SI är något som vi och många andra använder för att underlätta övergången från gymnasium till högre utbildning. Detta görs genom att skapa en trygg,  inkluderande och frågebejakande atmosfär vid SI-passen. SI är öppet för alla och vi strävar alltid efter att ha en heterogen grupp på SI-passen, vilket skapar bra förutsättning för lärande och främjar breddat deltagande. Presentation av oss, ESIC och vårt uppdrag.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ACD1-C218-4B07-851E-33CD9B2FBA4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471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LISE-LOTTE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29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LINDA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3611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LINDA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367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JOAKIM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147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JOAKIM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540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JOAKIM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948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JOAKIM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596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LISE-LOTTE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711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LISE-LOTTE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5014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LINDA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14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LISE-LOTTE</a:t>
            </a:r>
          </a:p>
          <a:p>
            <a:r>
              <a:rPr lang="sv-SE">
                <a:cs typeface="Calibri"/>
              </a:rPr>
              <a:t>Vårt uppdrag är att utbilda, informera och utvärdera SI i Europa. SI-PASS står för </a:t>
            </a:r>
            <a:r>
              <a:rPr lang="sv-SE" err="1">
                <a:cs typeface="Calibri"/>
              </a:rPr>
              <a:t>supplemental</a:t>
            </a:r>
            <a:r>
              <a:rPr lang="sv-SE">
                <a:cs typeface="Calibri"/>
              </a:rPr>
              <a:t> </a:t>
            </a:r>
            <a:r>
              <a:rPr lang="sv-SE" err="1">
                <a:cs typeface="Calibri"/>
              </a:rPr>
              <a:t>instruction</a:t>
            </a:r>
            <a:r>
              <a:rPr lang="sv-SE">
                <a:cs typeface="Calibri"/>
              </a:rPr>
              <a:t>, samverkansinlärning - Peer </a:t>
            </a:r>
            <a:r>
              <a:rPr lang="sv-SE" err="1">
                <a:cs typeface="Calibri"/>
              </a:rPr>
              <a:t>assisted</a:t>
            </a:r>
            <a:r>
              <a:rPr lang="sv-SE">
                <a:cs typeface="Calibri"/>
              </a:rPr>
              <a:t> </a:t>
            </a:r>
            <a:r>
              <a:rPr lang="sv-SE" err="1">
                <a:cs typeface="Calibri"/>
              </a:rPr>
              <a:t>study</a:t>
            </a:r>
            <a:r>
              <a:rPr lang="sv-SE">
                <a:cs typeface="Calibri"/>
              </a:rPr>
              <a:t> sessions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ACD1-C218-4B07-851E-33CD9B2FBA4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619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LINDA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880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LINDA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836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JOAKIM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169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LISE-LOTTE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64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LINDA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98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LINDA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030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JOAKIM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98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JOAKIM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19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LISE-LOTTE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448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LISE-LOTTE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1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178173"/>
            <a:ext cx="11896004" cy="6528370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/>
              <a:t>Single-line title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/>
              <a:t>Two-line title</a:t>
            </a:r>
            <a:br>
              <a:rPr lang="en-GB" noProof="0"/>
            </a:br>
            <a:r>
              <a:rPr lang="en-GB" noProof="0"/>
              <a:t>– if one line isn’t enough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153790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06450" y="1843907"/>
            <a:ext cx="1045845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55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13690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724400" y="1843907"/>
            <a:ext cx="65405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0"/>
            <a:endParaRPr lang="en-GB" noProof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8526" y="1762125"/>
            <a:ext cx="3565524" cy="3644899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GB" noProof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219594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353300" y="1843907"/>
            <a:ext cx="39116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0"/>
            <a:endParaRPr lang="en-GB" noProof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8525" y="1762125"/>
            <a:ext cx="6191249" cy="36448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498963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975" y="177798"/>
            <a:ext cx="11804649" cy="6480175"/>
          </a:xfrm>
          <a:solidFill>
            <a:schemeClr val="bg1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48971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975" y="177798"/>
            <a:ext cx="11804649" cy="6480175"/>
          </a:xfrm>
          <a:solidFill>
            <a:schemeClr val="tx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219664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172200" y="1843907"/>
            <a:ext cx="50927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0"/>
            <a:endParaRPr lang="en-GB" noProof="0"/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0" hasCustomPrompt="1"/>
          </p:nvPr>
        </p:nvSpPr>
        <p:spPr>
          <a:xfrm>
            <a:off x="898525" y="1762125"/>
            <a:ext cx="4854575" cy="3644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Click the icon to add a graph</a:t>
            </a:r>
          </a:p>
        </p:txBody>
      </p:sp>
    </p:spTree>
    <p:extLst>
      <p:ext uri="{BB962C8B-B14F-4D97-AF65-F5344CB8AC3E}">
        <p14:creationId xmlns:p14="http://schemas.microsoft.com/office/powerpoint/2010/main" val="43146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Header</a:t>
            </a:r>
          </a:p>
        </p:txBody>
      </p:sp>
      <p:sp>
        <p:nvSpPr>
          <p:cNvPr id="4" name="Platshållare för tabell 3"/>
          <p:cNvSpPr>
            <a:spLocks noGrp="1"/>
          </p:cNvSpPr>
          <p:nvPr>
            <p:ph type="tbl" sz="quarter" idx="10" hasCustomPrompt="1"/>
          </p:nvPr>
        </p:nvSpPr>
        <p:spPr>
          <a:xfrm>
            <a:off x="898525" y="1749425"/>
            <a:ext cx="10366375" cy="36607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Click the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233519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80999" y="381001"/>
            <a:ext cx="11604625" cy="6276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450" y="1112256"/>
            <a:ext cx="3207776" cy="42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1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/>
              <a:t>Two-line title</a:t>
            </a:r>
            <a:br>
              <a:rPr lang="en-GB" noProof="0"/>
            </a:br>
            <a:r>
              <a:rPr lang="en-GB" noProof="0"/>
              <a:t>– if one line isn’t enough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23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79273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69DCB-EF3D-E73F-2585-99BC1323F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421" y="1119245"/>
            <a:ext cx="9128522" cy="2380968"/>
          </a:xfrm>
        </p:spPr>
        <p:txBody>
          <a:bodyPr anchor="b"/>
          <a:lstStyle>
            <a:lvl1pPr algn="ctr">
              <a:defRPr sz="59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7E226-9E6E-D00D-460C-279BADF2A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421" y="3592032"/>
            <a:ext cx="9128522" cy="1651163"/>
          </a:xfrm>
        </p:spPr>
        <p:txBody>
          <a:bodyPr/>
          <a:lstStyle>
            <a:lvl1pPr marL="0" indent="0" algn="ctr">
              <a:buNone/>
              <a:defRPr sz="2393"/>
            </a:lvl1pPr>
            <a:lvl2pPr marL="455920" indent="0" algn="ctr">
              <a:buNone/>
              <a:defRPr sz="1994"/>
            </a:lvl2pPr>
            <a:lvl3pPr marL="911840" indent="0" algn="ctr">
              <a:buNone/>
              <a:defRPr sz="1795"/>
            </a:lvl3pPr>
            <a:lvl4pPr marL="1367760" indent="0" algn="ctr">
              <a:buNone/>
              <a:defRPr sz="1596"/>
            </a:lvl4pPr>
            <a:lvl5pPr marL="1823679" indent="0" algn="ctr">
              <a:buNone/>
              <a:defRPr sz="1596"/>
            </a:lvl5pPr>
            <a:lvl6pPr marL="2279599" indent="0" algn="ctr">
              <a:buNone/>
              <a:defRPr sz="1596"/>
            </a:lvl6pPr>
            <a:lvl7pPr marL="2735519" indent="0" algn="ctr">
              <a:buNone/>
              <a:defRPr sz="1596"/>
            </a:lvl7pPr>
            <a:lvl8pPr marL="3191439" indent="0" algn="ctr">
              <a:buNone/>
              <a:defRPr sz="1596"/>
            </a:lvl8pPr>
            <a:lvl9pPr marL="3647359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00BC2-1E4D-EC06-2202-A22A0404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9B90-E2F9-4ED6-B0E3-4FFF8F5A1CAF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0A007-1D04-C0FB-21FD-09B4167C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83F77-F022-29BE-55D2-5FCFA492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A0C3-985F-40CF-B38E-161B0EEB8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69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0825" y="1119188"/>
            <a:ext cx="9129713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0825" y="3592513"/>
            <a:ext cx="9129713" cy="1651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6CB9-D788-4857-88A5-AB2EC59F81B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0188-0F40-4544-B2F9-C1BD171EBC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96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6CB9-D788-4857-88A5-AB2EC59F81B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0188-0F40-4544-B2F9-C1BD171EBC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666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0263" y="1704975"/>
            <a:ext cx="10498137" cy="28448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0263" y="4576763"/>
            <a:ext cx="10498137" cy="1495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6CB9-D788-4857-88A5-AB2EC59F81B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0188-0F40-4544-B2F9-C1BD171EBC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86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6613" y="1820863"/>
            <a:ext cx="5172075" cy="43386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61088" y="1820863"/>
            <a:ext cx="5173662" cy="43386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6CB9-D788-4857-88A5-AB2EC59F81B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0188-0F40-4544-B2F9-C1BD171EBC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907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3538"/>
            <a:ext cx="10498138" cy="132238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5149850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200" y="2498725"/>
            <a:ext cx="5149850" cy="367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61088" y="1676400"/>
            <a:ext cx="5175250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61088" y="2498725"/>
            <a:ext cx="5175250" cy="367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6CB9-D788-4857-88A5-AB2EC59F81B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0188-0F40-4544-B2F9-C1BD171EBC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17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6CB9-D788-4857-88A5-AB2EC59F81B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0188-0F40-4544-B2F9-C1BD171EBC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089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6CB9-D788-4857-88A5-AB2EC59F81B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0188-0F40-4544-B2F9-C1BD171EBC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9909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55613"/>
            <a:ext cx="3925888" cy="15954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73663" y="984250"/>
            <a:ext cx="6162675" cy="4860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2051050"/>
            <a:ext cx="3925888" cy="3802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6CB9-D788-4857-88A5-AB2EC59F81B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0188-0F40-4544-B2F9-C1BD171EBC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01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/>
              <a:t>Single-line title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707253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55613"/>
            <a:ext cx="3925888" cy="15954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73663" y="984250"/>
            <a:ext cx="6162675" cy="4860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2051050"/>
            <a:ext cx="3925888" cy="3802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6CB9-D788-4857-88A5-AB2EC59F81B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0188-0F40-4544-B2F9-C1BD171EBC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89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6CB9-D788-4857-88A5-AB2EC59F81B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0188-0F40-4544-B2F9-C1BD171EBC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159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10613" y="363538"/>
            <a:ext cx="2624137" cy="5795962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6613" y="363538"/>
            <a:ext cx="7721600" cy="5795962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6CB9-D788-4857-88A5-AB2EC59F81B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0188-0F40-4544-B2F9-C1BD171EBC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053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0825" y="1119188"/>
            <a:ext cx="9129713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0825" y="3592513"/>
            <a:ext cx="9129713" cy="1651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651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643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0263" y="1704975"/>
            <a:ext cx="10498137" cy="28448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0263" y="4576763"/>
            <a:ext cx="10498137" cy="1495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700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6613" y="1820863"/>
            <a:ext cx="5172075" cy="43386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61088" y="1820863"/>
            <a:ext cx="5173662" cy="43386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0302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3538"/>
            <a:ext cx="10498138" cy="132238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5149850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200" y="2498725"/>
            <a:ext cx="5149850" cy="367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61088" y="1676400"/>
            <a:ext cx="5175250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61088" y="2498725"/>
            <a:ext cx="5175250" cy="367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68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405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489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/>
              <a:t>Two-line title</a:t>
            </a:r>
            <a:br>
              <a:rPr lang="en-GB" noProof="0"/>
            </a:br>
            <a:r>
              <a:rPr lang="en-GB" noProof="0"/>
              <a:t>– if one line isn’t enough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11882046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55613"/>
            <a:ext cx="3925888" cy="15954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73663" y="984250"/>
            <a:ext cx="6162675" cy="4860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2051050"/>
            <a:ext cx="3925888" cy="3802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933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55613"/>
            <a:ext cx="3925888" cy="15954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73663" y="984250"/>
            <a:ext cx="6162675" cy="4860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2051050"/>
            <a:ext cx="3925888" cy="3802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042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151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10613" y="363538"/>
            <a:ext cx="2624137" cy="5795962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6613" y="363538"/>
            <a:ext cx="7721600" cy="5795962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54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/>
              <a:t>Single-line title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6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/>
              <a:t>Two-line title</a:t>
            </a:r>
            <a:br>
              <a:rPr lang="en-GB" noProof="0"/>
            </a:br>
            <a:r>
              <a:rPr lang="en-GB" noProof="0"/>
              <a:t>– if one line isn’t enough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/>
              <a:t>Single-line title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283766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/>
              <a:t>Two-line title</a:t>
            </a:r>
            <a:br>
              <a:rPr lang="en-GB" noProof="0"/>
            </a:br>
            <a:r>
              <a:rPr lang="en-GB" noProof="0"/>
              <a:t>– if one line isn’t enough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87469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/>
              <a:t>Single-line title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240014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000"/>
            <a:ext cx="12310364" cy="698399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6450" y="256555"/>
            <a:ext cx="98253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911067"/>
            <a:ext cx="9825387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</p:txBody>
      </p:sp>
      <p:pic>
        <p:nvPicPr>
          <p:cNvPr id="11" name="Bildobjekt 10" descr="LundUniversity_C2line RGB 150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69112" y="5541507"/>
            <a:ext cx="708740" cy="9468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827435" y="547902"/>
            <a:ext cx="1200833" cy="278565"/>
          </a:xfrm>
          <a:prstGeom prst="rect">
            <a:avLst/>
          </a:prstGeom>
        </p:spPr>
      </p:pic>
      <p:sp>
        <p:nvSpPr>
          <p:cNvPr id="12" name="textruta 11"/>
          <p:cNvSpPr txBox="1"/>
          <p:nvPr userDrawn="1"/>
        </p:nvSpPr>
        <p:spPr>
          <a:xfrm>
            <a:off x="10740325" y="350184"/>
            <a:ext cx="1375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solidFill>
                  <a:schemeClr val="tx2"/>
                </a:solidFill>
              </a:rPr>
              <a:t>EUROPEAN CENTRE FOR</a:t>
            </a:r>
          </a:p>
        </p:txBody>
      </p:sp>
    </p:spTree>
    <p:extLst>
      <p:ext uri="{BB962C8B-B14F-4D97-AF65-F5344CB8AC3E}">
        <p14:creationId xmlns:p14="http://schemas.microsoft.com/office/powerpoint/2010/main" val="304970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3" r:id="rId11"/>
    <p:sldLayoutId id="2147483680" r:id="rId12"/>
    <p:sldLayoutId id="2147483654" r:id="rId13"/>
    <p:sldLayoutId id="2147483656" r:id="rId14"/>
    <p:sldLayoutId id="2147483655" r:id="rId15"/>
    <p:sldLayoutId id="2147483660" r:id="rId16"/>
    <p:sldLayoutId id="2147483657" r:id="rId17"/>
    <p:sldLayoutId id="2147483658" r:id="rId18"/>
    <p:sldLayoutId id="2147483659" r:id="rId19"/>
    <p:sldLayoutId id="2147483679" r:id="rId20"/>
    <p:sldLayoutId id="2147483693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230400" indent="-2304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200" kern="1200" baseline="0">
          <a:solidFill>
            <a:schemeClr val="tx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6114"/>
        </a:buClr>
        <a:buFont typeface="Arial"/>
        <a:buChar char="–"/>
        <a:defRPr sz="2200" kern="1200">
          <a:solidFill>
            <a:schemeClr val="tx2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6114"/>
        </a:buClr>
        <a:buFont typeface="Lucida Grande"/>
        <a:buChar char="»"/>
        <a:defRPr sz="2000" kern="1200">
          <a:solidFill>
            <a:schemeClr val="tx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C6114"/>
        </a:buClr>
        <a:buFont typeface="Arial"/>
        <a:buChar char="–"/>
        <a:defRPr sz="2000" kern="1200">
          <a:solidFill>
            <a:schemeClr val="tx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6613" y="363538"/>
            <a:ext cx="10498137" cy="1322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6613" y="1820863"/>
            <a:ext cx="10498137" cy="433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6613" y="6338888"/>
            <a:ext cx="273843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6CB9-D788-4857-88A5-AB2EC59F81B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2250" y="6338888"/>
            <a:ext cx="4106863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596313" y="6338888"/>
            <a:ext cx="273843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0188-0F40-4544-B2F9-C1BD171EBC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605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6613" y="363538"/>
            <a:ext cx="10498137" cy="1322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6613" y="1820863"/>
            <a:ext cx="10498137" cy="433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6613" y="6338888"/>
            <a:ext cx="273843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9BDF-0F49-43A7-9058-13CFE796B7A8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2250" y="6338888"/>
            <a:ext cx="4106863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596313" y="6338888"/>
            <a:ext cx="273843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43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PPT_studentbil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b="13646"/>
          <a:stretch/>
        </p:blipFill>
        <p:spPr>
          <a:xfrm>
            <a:off x="182563" y="95583"/>
            <a:ext cx="11803062" cy="669891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 bwMode="auto">
          <a:xfrm>
            <a:off x="3797688" y="971204"/>
            <a:ext cx="8405275" cy="2411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>
          <a:xfrm>
            <a:off x="4077089" y="980858"/>
            <a:ext cx="7814620" cy="677605"/>
          </a:xfrm>
          <a:prstGeom prst="rect">
            <a:avLst/>
          </a:prstGeom>
        </p:spPr>
        <p:txBody>
          <a:bodyPr lIns="0" tIns="97200" rIns="0" bIns="82800"/>
          <a:lstStyle>
            <a:lvl1pPr algn="l" defTabSz="4572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imes New Roman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800" i="0">
                <a:solidFill>
                  <a:srgbClr val="9C61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Hjälpa studenter att komma in i högre studier och uppleva framgång med hjälp av den aktiva lärandeformen Samverkansinlärning – SI</a:t>
            </a:r>
            <a:endParaRPr lang="sv-SE" sz="2800">
              <a:solidFill>
                <a:srgbClr val="9C61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Rak 12"/>
          <p:cNvCxnSpPr/>
          <p:nvPr/>
        </p:nvCxnSpPr>
        <p:spPr bwMode="auto">
          <a:xfrm>
            <a:off x="4077089" y="2483371"/>
            <a:ext cx="77653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upp 17"/>
          <p:cNvGrpSpPr/>
          <p:nvPr/>
        </p:nvGrpSpPr>
        <p:grpSpPr>
          <a:xfrm>
            <a:off x="88900" y="95584"/>
            <a:ext cx="12088813" cy="6746541"/>
            <a:chOff x="88900" y="95584"/>
            <a:chExt cx="12088813" cy="6746541"/>
          </a:xfrm>
        </p:grpSpPr>
        <p:sp>
          <p:nvSpPr>
            <p:cNvPr id="19" name="Rektangel 18"/>
            <p:cNvSpPr/>
            <p:nvPr/>
          </p:nvSpPr>
          <p:spPr bwMode="auto">
            <a:xfrm>
              <a:off x="88900" y="95584"/>
              <a:ext cx="11999208" cy="6654466"/>
            </a:xfrm>
            <a:prstGeom prst="rect">
              <a:avLst/>
            </a:prstGeom>
            <a:noFill/>
            <a:ln w="18415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20" name="Bildobjekt 19" descr="Lunds sigill RGB 150.png"/>
            <p:cNvPicPr>
              <a:picLocks noChangeAspect="1"/>
            </p:cNvPicPr>
            <p:nvPr/>
          </p:nvPicPr>
          <p:blipFill>
            <a:blip r:embed="rId4"/>
            <a:srcRect r="17691" b="21541"/>
            <a:stretch>
              <a:fillRect/>
            </a:stretch>
          </p:blipFill>
          <p:spPr>
            <a:xfrm>
              <a:off x="9260205" y="4045299"/>
              <a:ext cx="2917508" cy="2796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ruta 1"/>
          <p:cNvSpPr txBox="1"/>
          <p:nvPr/>
        </p:nvSpPr>
        <p:spPr>
          <a:xfrm>
            <a:off x="4085130" y="2579095"/>
            <a:ext cx="811783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i="1">
                <a:latin typeface="Times New Roman"/>
                <a:cs typeface="Times New Roman"/>
              </a:rPr>
              <a:t>Linda Dahlberg, Joakim Malm &amp; Lise-Lotte </a:t>
            </a:r>
            <a:r>
              <a:rPr lang="en-US" sz="2000" i="1" err="1">
                <a:latin typeface="Times New Roman"/>
                <a:cs typeface="Times New Roman"/>
              </a:rPr>
              <a:t>Mörner</a:t>
            </a:r>
            <a:b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err="1">
                <a:latin typeface="Times New Roman"/>
                <a:cs typeface="Times New Roman"/>
              </a:rPr>
              <a:t>Europeiskt</a:t>
            </a:r>
            <a:r>
              <a:rPr lang="en-US" sz="2000" i="1">
                <a:latin typeface="Times New Roman"/>
                <a:cs typeface="Times New Roman"/>
              </a:rPr>
              <a:t> centrum för SI-PASS, Lunds </a:t>
            </a:r>
            <a:r>
              <a:rPr lang="en-US" sz="2000" i="1" err="1">
                <a:latin typeface="Times New Roman"/>
                <a:cs typeface="Times New Roman"/>
              </a:rPr>
              <a:t>universitet</a:t>
            </a:r>
            <a:endParaRPr lang="en-US" sz="2000" i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854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FB7E0-183A-DE6B-2A64-DEB72DCCC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8691EF-D51F-E9FF-D94F-3C80E0B0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00" y="620467"/>
            <a:ext cx="9825387" cy="1219987"/>
          </a:xfrm>
        </p:spPr>
        <p:txBody>
          <a:bodyPr/>
          <a:lstStyle/>
          <a:p>
            <a:r>
              <a:rPr lang="sv-SE" sz="4000"/>
              <a:t>Hur kan SI hjälpa studenter att komma in i och bli trygga med högre utbildning? 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D86D18-C085-A31F-6699-8BB161BF4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2244211"/>
            <a:ext cx="9825387" cy="35631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Öppet för 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Trygg värderingsfri miljö där man vågar fråga</a:t>
            </a:r>
            <a:endParaRPr lang="sv-SE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Innehållet bestäms av deltagarna</a:t>
            </a:r>
            <a:endParaRPr lang="sv-SE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Möjlighet att ta upp allmänna frågor som berör studier</a:t>
            </a: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CEACF41D-50A6-A9F0-6B9D-D797176EBE9C}"/>
              </a:ext>
            </a:extLst>
          </p:cNvPr>
          <p:cNvCxnSpPr/>
          <p:nvPr/>
        </p:nvCxnSpPr>
        <p:spPr>
          <a:xfrm flipV="1">
            <a:off x="804349" y="1901023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7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739" y="256556"/>
            <a:ext cx="9825387" cy="786656"/>
          </a:xfrm>
        </p:spPr>
        <p:txBody>
          <a:bodyPr/>
          <a:lstStyle/>
          <a:p>
            <a:r>
              <a:rPr lang="sv-SE"/>
              <a:t>SI:s spridning i Europa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1259235"/>
            <a:ext cx="9825387" cy="4147831"/>
          </a:xfrm>
        </p:spPr>
        <p:txBody>
          <a:bodyPr/>
          <a:lstStyle/>
          <a:p>
            <a:pPr marL="229870" indent="-229870">
              <a:spcAft>
                <a:spcPts val="600"/>
              </a:spcAft>
            </a:pPr>
            <a:r>
              <a:rPr lang="sv-SE"/>
              <a:t>12 länder</a:t>
            </a:r>
          </a:p>
          <a:p>
            <a:pPr marL="229870" indent="-229870">
              <a:spcAft>
                <a:spcPts val="600"/>
              </a:spcAft>
            </a:pPr>
            <a:r>
              <a:rPr lang="sv-SE"/>
              <a:t>~75 högre lärosäten</a:t>
            </a:r>
            <a:endParaRPr lang="sv-SE">
              <a:cs typeface="Arial"/>
            </a:endParaRPr>
          </a:p>
          <a:p>
            <a:pPr marL="229870" indent="-229870">
              <a:spcAft>
                <a:spcPts val="600"/>
              </a:spcAft>
            </a:pPr>
            <a:r>
              <a:rPr lang="sv-SE"/>
              <a:t>~1100 universitetsanställda har utbildats till att bli metodhandledare</a:t>
            </a:r>
            <a:endParaRPr lang="sv-SE">
              <a:cs typeface="Arial"/>
            </a:endParaRPr>
          </a:p>
          <a:p>
            <a:pPr marL="229870" indent="-229870">
              <a:spcAft>
                <a:spcPts val="600"/>
              </a:spcAft>
            </a:pPr>
            <a:r>
              <a:rPr lang="sv-SE"/>
              <a:t>~7600 SI-ledare tjänstgör varje år</a:t>
            </a:r>
            <a:endParaRPr lang="sv-SE">
              <a:cs typeface="Arial"/>
            </a:endParaRPr>
          </a:p>
          <a:p>
            <a:pPr marL="229870" indent="-229870">
              <a:spcAft>
                <a:spcPts val="600"/>
              </a:spcAft>
            </a:pPr>
            <a:r>
              <a:rPr lang="sv-SE"/>
              <a:t>En SI-ledare håller i snitt 14 pass per år där 12 studenter deltar i medeltal</a:t>
            </a:r>
            <a:endParaRPr lang="sv-SE">
              <a:cs typeface="Arial"/>
            </a:endParaRPr>
          </a:p>
          <a:p>
            <a:pPr marL="229870" indent="-229870">
              <a:spcAft>
                <a:spcPts val="600"/>
              </a:spcAft>
            </a:pPr>
            <a:r>
              <a:rPr lang="sv-SE"/>
              <a:t>SI är tillgängligt för ~140.000 studenter per år</a:t>
            </a:r>
            <a:endParaRPr lang="sv-SE">
              <a:cs typeface="Arial"/>
            </a:endParaRPr>
          </a:p>
          <a:p>
            <a:pPr marL="229870" indent="-229870">
              <a:spcAft>
                <a:spcPts val="600"/>
              </a:spcAft>
            </a:pPr>
            <a:r>
              <a:rPr lang="sv-SE"/>
              <a:t>~70.000 studenter deltar per år</a:t>
            </a:r>
            <a:endParaRPr lang="sv-SE">
              <a:cs typeface="Arial"/>
            </a:endParaRPr>
          </a:p>
          <a:p>
            <a:pPr marL="229870" indent="-229870">
              <a:spcAft>
                <a:spcPts val="600"/>
              </a:spcAft>
            </a:pPr>
            <a:r>
              <a:rPr lang="sv-SE"/>
              <a:t>En status rapport för SI-program i Europa finns på Europeiska centrets hemsida</a:t>
            </a:r>
            <a:r>
              <a:rPr lang="sv-SE">
                <a:solidFill>
                  <a:srgbClr val="9C6114"/>
                </a:solidFill>
              </a:rPr>
              <a:t> </a:t>
            </a:r>
            <a:endParaRPr lang="sv-SE">
              <a:solidFill>
                <a:srgbClr val="9C6114"/>
              </a:solidFill>
              <a:cs typeface="Arial"/>
            </a:endParaRPr>
          </a:p>
          <a:p>
            <a:pPr marL="229870" indent="-229870"/>
            <a:endParaRPr lang="sv-SE">
              <a:cs typeface="Arial"/>
            </a:endParaRPr>
          </a:p>
          <a:p>
            <a:pPr marL="229870" indent="-229870"/>
            <a:endParaRPr lang="sv-SE">
              <a:cs typeface="Arial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34758" y="1043211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5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739" y="256556"/>
            <a:ext cx="9825387" cy="786656"/>
          </a:xfrm>
        </p:spPr>
        <p:txBody>
          <a:bodyPr/>
          <a:lstStyle/>
          <a:p>
            <a:r>
              <a:rPr lang="sv-SE"/>
              <a:t>SI vid Lunds Universitet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1345560"/>
            <a:ext cx="9825387" cy="4450179"/>
          </a:xfrm>
        </p:spPr>
        <p:txBody>
          <a:bodyPr/>
          <a:lstStyle/>
          <a:p>
            <a:pPr marL="229870" indent="-229870">
              <a:lnSpc>
                <a:spcPct val="150000"/>
              </a:lnSpc>
              <a:spcAft>
                <a:spcPts val="600"/>
              </a:spcAft>
            </a:pPr>
            <a:r>
              <a:rPr lang="sv-SE"/>
              <a:t>Finns vid 7 fakulteter</a:t>
            </a:r>
          </a:p>
          <a:p>
            <a:pPr marL="229870" indent="-229870" fontAlgn="base">
              <a:lnSpc>
                <a:spcPct val="150000"/>
              </a:lnSpc>
            </a:pPr>
            <a:r>
              <a:rPr lang="sv-SE"/>
              <a:t>Över 5000 studenter (av cirka 10.000 möjliga) deltar i SI-PASS varje år</a:t>
            </a:r>
            <a:endParaRPr lang="sv-SE">
              <a:cs typeface="Arial"/>
            </a:endParaRPr>
          </a:p>
          <a:p>
            <a:pPr marL="229870" indent="-229870" fontAlgn="base">
              <a:lnSpc>
                <a:spcPct val="150000"/>
              </a:lnSpc>
            </a:pPr>
            <a:r>
              <a:rPr lang="sv-SE"/>
              <a:t>Det finns cirka 200 kurser med SI-PASS</a:t>
            </a:r>
            <a:endParaRPr lang="sv-SE">
              <a:cs typeface="Arial"/>
            </a:endParaRPr>
          </a:p>
          <a:p>
            <a:pPr marL="229870" indent="-229870" fontAlgn="base">
              <a:lnSpc>
                <a:spcPct val="150000"/>
              </a:lnSpc>
            </a:pPr>
            <a:r>
              <a:rPr lang="sv-SE"/>
              <a:t>Cirka 270 SI-ledare är verksamma vid Lunds universitet</a:t>
            </a:r>
            <a:endParaRPr lang="sv-SE">
              <a:cs typeface="Arial"/>
            </a:endParaRPr>
          </a:p>
          <a:p>
            <a:pPr marL="229870" indent="-229870" fontAlgn="base">
              <a:lnSpc>
                <a:spcPct val="150000"/>
              </a:lnSpc>
            </a:pPr>
            <a:r>
              <a:rPr lang="sv-SE"/>
              <a:t>Genomsnittlig närvaro på SI-passen är cirka 23 %</a:t>
            </a:r>
            <a:endParaRPr lang="sv-SE">
              <a:cs typeface="Arial"/>
            </a:endParaRPr>
          </a:p>
          <a:p>
            <a:pPr marL="229870" indent="-229870" fontAlgn="base">
              <a:lnSpc>
                <a:spcPct val="150000"/>
              </a:lnSpc>
            </a:pPr>
            <a:r>
              <a:rPr lang="sv-SE"/>
              <a:t>Exempel på kurser med SI: Biologi och hälsa, Lingvistik, Filosofi, Arkeologi, Endimensionell analys, Organisk kemi, Mekanik, Geologi, Psykologi, Sociologi, Företagsekonomi, Affärsjuridik</a:t>
            </a:r>
            <a:endParaRPr lang="sv-SE">
              <a:cs typeface="Arial"/>
            </a:endParaRPr>
          </a:p>
          <a:p>
            <a:pPr marL="229870" indent="-229870" fontAlgn="base"/>
            <a:endParaRPr lang="sv-SE">
              <a:cs typeface="Arial"/>
            </a:endParaRPr>
          </a:p>
          <a:p>
            <a:pPr marL="229870" indent="-229870"/>
            <a:endParaRPr lang="sv-SE">
              <a:cs typeface="Arial"/>
            </a:endParaRPr>
          </a:p>
          <a:p>
            <a:pPr marL="229870" indent="-229870"/>
            <a:endParaRPr lang="sv-SE">
              <a:cs typeface="Arial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34758" y="1043211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7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1105" y="2142289"/>
            <a:ext cx="9825387" cy="1159251"/>
          </a:xfrm>
        </p:spPr>
        <p:txBody>
          <a:bodyPr/>
          <a:lstStyle/>
          <a:p>
            <a:pPr algn="ctr"/>
            <a:r>
              <a:rPr lang="sv-SE"/>
              <a:t>Fungerar SI?</a:t>
            </a:r>
          </a:p>
        </p:txBody>
      </p:sp>
    </p:spTree>
    <p:extLst>
      <p:ext uri="{BB962C8B-B14F-4D97-AF65-F5344CB8AC3E}">
        <p14:creationId xmlns:p14="http://schemas.microsoft.com/office/powerpoint/2010/main" val="369849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739" y="184548"/>
            <a:ext cx="9825387" cy="642640"/>
          </a:xfrm>
        </p:spPr>
        <p:txBody>
          <a:bodyPr/>
          <a:lstStyle/>
          <a:p>
            <a:r>
              <a:rPr lang="sv-SE"/>
              <a:t>Vilken inverkan har SI på kursen?</a:t>
            </a: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827187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859500"/>
              </p:ext>
            </p:extLst>
          </p:nvPr>
        </p:nvGraphicFramePr>
        <p:xfrm>
          <a:off x="806449" y="1331243"/>
          <a:ext cx="10031759" cy="40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64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98257"/>
              </p:ext>
            </p:extLst>
          </p:nvPr>
        </p:nvGraphicFramePr>
        <p:xfrm>
          <a:off x="1754155" y="2300992"/>
          <a:ext cx="8083879" cy="3055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9809">
                  <a:extLst>
                    <a:ext uri="{9D8B030D-6E8A-4147-A177-3AD203B41FA5}">
                      <a16:colId xmlns:a16="http://schemas.microsoft.com/office/drawing/2014/main" val="3477988145"/>
                    </a:ext>
                  </a:extLst>
                </a:gridCol>
                <a:gridCol w="1191133">
                  <a:extLst>
                    <a:ext uri="{9D8B030D-6E8A-4147-A177-3AD203B41FA5}">
                      <a16:colId xmlns:a16="http://schemas.microsoft.com/office/drawing/2014/main" val="1709394797"/>
                    </a:ext>
                  </a:extLst>
                </a:gridCol>
                <a:gridCol w="1279068">
                  <a:extLst>
                    <a:ext uri="{9D8B030D-6E8A-4147-A177-3AD203B41FA5}">
                      <a16:colId xmlns:a16="http://schemas.microsoft.com/office/drawing/2014/main" val="2581280055"/>
                    </a:ext>
                  </a:extLst>
                </a:gridCol>
                <a:gridCol w="1223108">
                  <a:extLst>
                    <a:ext uri="{9D8B030D-6E8A-4147-A177-3AD203B41FA5}">
                      <a16:colId xmlns:a16="http://schemas.microsoft.com/office/drawing/2014/main" val="47904539"/>
                    </a:ext>
                  </a:extLst>
                </a:gridCol>
                <a:gridCol w="1090761">
                  <a:extLst>
                    <a:ext uri="{9D8B030D-6E8A-4147-A177-3AD203B41FA5}">
                      <a16:colId xmlns:a16="http://schemas.microsoft.com/office/drawing/2014/main" val="1932216709"/>
                    </a:ext>
                  </a:extLst>
                </a:gridCol>
              </a:tblGrid>
              <a:tr h="489267">
                <a:tc rowSpan="2">
                  <a:txBody>
                    <a:bodyPr/>
                    <a:lstStyle/>
                    <a:p>
                      <a:pPr algn="l"/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Kurs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611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SI-närvaro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611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726730"/>
                  </a:ext>
                </a:extLst>
              </a:tr>
              <a:tr h="51327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Ingen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61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Låg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61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Medel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61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Hög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61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11432"/>
                  </a:ext>
                </a:extLst>
              </a:tr>
              <a:tr h="513270">
                <a:tc>
                  <a:txBody>
                    <a:bodyPr/>
                    <a:lstStyle/>
                    <a:p>
                      <a:pPr algn="l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Historia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39 %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44 %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62 %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76 %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8327354"/>
                  </a:ext>
                </a:extLst>
              </a:tr>
              <a:tr h="513270">
                <a:tc>
                  <a:txBody>
                    <a:bodyPr/>
                    <a:lstStyle/>
                    <a:p>
                      <a:pPr algn="l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Endimensionell analys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23 %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24 %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43 %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60 %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1228960"/>
                  </a:ext>
                </a:extLst>
              </a:tr>
              <a:tr h="513270">
                <a:tc>
                  <a:txBody>
                    <a:bodyPr/>
                    <a:lstStyle/>
                    <a:p>
                      <a:pPr algn="l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Anatomi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25 %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30</a:t>
                      </a:r>
                      <a:r>
                        <a:rPr lang="sv-SE" sz="2400" baseline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sv-SE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38 %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53 %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087606"/>
                  </a:ext>
                </a:extLst>
              </a:tr>
              <a:tr h="513270">
                <a:tc>
                  <a:txBody>
                    <a:bodyPr/>
                    <a:lstStyle/>
                    <a:p>
                      <a:pPr algn="l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Organisk kemi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26 %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42 %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58 %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74 %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975920"/>
                  </a:ext>
                </a:extLst>
              </a:tr>
            </a:tbl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1713921" y="1560977"/>
            <a:ext cx="833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>
                <a:cs typeface="Times New Roman" panose="02020603050405020304" pitchFamily="18" charset="0"/>
              </a:rPr>
              <a:t>SI-närvaro vs. resultat på kurs (% med godkänt resultat)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713921" y="660740"/>
            <a:ext cx="850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/>
              <a:t>Effekt av SI på studenternas kursresultat </a:t>
            </a:r>
          </a:p>
        </p:txBody>
      </p:sp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45863" y="60134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79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36"/>
    </mc:Choice>
    <mc:Fallback xmlns="">
      <p:transition spd="slow" advTm="27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431515"/>
            <a:ext cx="9575223" cy="1243311"/>
          </a:xfrm>
        </p:spPr>
        <p:txBody>
          <a:bodyPr/>
          <a:lstStyle/>
          <a:p>
            <a:pPr algn="ctr"/>
            <a:r>
              <a:rPr lang="en-US" sz="3600" err="1"/>
              <a:t>Resultat</a:t>
            </a:r>
            <a:r>
              <a:rPr lang="en-US" sz="3600"/>
              <a:t> </a:t>
            </a:r>
            <a:r>
              <a:rPr lang="en-US" sz="3600" err="1"/>
              <a:t>på</a:t>
            </a:r>
            <a:r>
              <a:rPr lang="en-US" sz="3600"/>
              <a:t> </a:t>
            </a:r>
            <a:r>
              <a:rPr lang="en-US" sz="3600" err="1"/>
              <a:t>kurs</a:t>
            </a:r>
            <a:r>
              <a:rPr lang="en-US" sz="3600"/>
              <a:t> </a:t>
            </a:r>
            <a:r>
              <a:rPr lang="en-US" sz="3600" err="1"/>
              <a:t>i</a:t>
            </a:r>
            <a:r>
              <a:rPr lang="en-US" sz="3600"/>
              <a:t> </a:t>
            </a:r>
            <a:r>
              <a:rPr lang="en-US" sz="3600" err="1"/>
              <a:t>endimensionell</a:t>
            </a:r>
            <a:r>
              <a:rPr lang="en-US" sz="3600"/>
              <a:t> </a:t>
            </a:r>
            <a:r>
              <a:rPr lang="en-US" sz="3600" err="1"/>
              <a:t>analys</a:t>
            </a:r>
            <a:r>
              <a:rPr lang="en-US" sz="3600"/>
              <a:t> vs. </a:t>
            </a:r>
            <a:br>
              <a:rPr lang="en-US" sz="3600"/>
            </a:br>
            <a:r>
              <a:rPr lang="en-US" sz="3600"/>
              <a:t>SI-</a:t>
            </a:r>
            <a:r>
              <a:rPr lang="en-US" sz="3600" err="1"/>
              <a:t>närvaro</a:t>
            </a:r>
            <a:r>
              <a:rPr lang="en-US" sz="3600"/>
              <a:t> </a:t>
            </a:r>
            <a:r>
              <a:rPr lang="en-US" sz="3600" err="1"/>
              <a:t>och</a:t>
            </a:r>
            <a:r>
              <a:rPr lang="en-US" sz="3600"/>
              <a:t> </a:t>
            </a:r>
            <a:r>
              <a:rPr lang="en-US" sz="3600" err="1"/>
              <a:t>matematikmedelbetyg</a:t>
            </a:r>
            <a:r>
              <a:rPr lang="en-US" sz="3600"/>
              <a:t> </a:t>
            </a:r>
            <a:r>
              <a:rPr lang="en-US" sz="3600" err="1"/>
              <a:t>i</a:t>
            </a:r>
            <a:r>
              <a:rPr lang="en-US" sz="3600"/>
              <a:t> </a:t>
            </a:r>
            <a:r>
              <a:rPr lang="en-US" sz="3600" err="1"/>
              <a:t>gymnasiet</a:t>
            </a:r>
            <a:r>
              <a:rPr lang="en-US" sz="3600"/>
              <a:t> </a:t>
            </a:r>
            <a:endParaRPr lang="sv-SE" sz="360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481954"/>
              </p:ext>
            </p:extLst>
          </p:nvPr>
        </p:nvGraphicFramePr>
        <p:xfrm>
          <a:off x="2317697" y="2051998"/>
          <a:ext cx="6552727" cy="3899120"/>
        </p:xfrm>
        <a:graphic>
          <a:graphicData uri="http://schemas.openxmlformats.org/drawingml/2006/table">
            <a:tbl>
              <a:tblPr/>
              <a:tblGrid>
                <a:gridCol w="1757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18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 </a:t>
                      </a:r>
                      <a:r>
                        <a:rPr lang="en-US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närvaro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sv-SE" sz="2400" b="1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av </a:t>
                      </a:r>
                      <a:r>
                        <a:rPr lang="en-US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studenter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med </a:t>
                      </a:r>
                      <a:r>
                        <a:rPr lang="en-US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godkänt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betyg</a:t>
                      </a:r>
                      <a:endParaRPr lang="sv-SE" sz="2400" b="1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8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44000" marB="14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Studenter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med G</a:t>
                      </a:r>
                    </a:p>
                  </a:txBody>
                  <a:tcPr marT="144000" marB="144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Studentermed</a:t>
                      </a:r>
                      <a:r>
                        <a:rPr lang="sv-SE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VG</a:t>
                      </a:r>
                    </a:p>
                  </a:txBody>
                  <a:tcPr marT="144000" marB="144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="1">
                          <a:solidFill>
                            <a:schemeClr val="bg1"/>
                          </a:solidFill>
                          <a:latin typeface="+mn-lt"/>
                        </a:rPr>
                        <a:t>Studenter med MVG</a:t>
                      </a:r>
                      <a:endParaRPr lang="sv-SE" sz="2400" b="1" baseline="300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144000" marB="144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Ingen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38 %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62 %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err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Låg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74 %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Medel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87 %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err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Hög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94 %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67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739" y="256556"/>
            <a:ext cx="9825387" cy="570632"/>
          </a:xfrm>
        </p:spPr>
        <p:txBody>
          <a:bodyPr/>
          <a:lstStyle/>
          <a:p>
            <a:r>
              <a:rPr lang="sv-SE" sz="3600"/>
              <a:t>Vilken inverkan har SI på allmänna färdigheter?</a:t>
            </a:r>
            <a:endParaRPr lang="sv-SE"/>
          </a:p>
        </p:txBody>
      </p:sp>
      <p:cxnSp>
        <p:nvCxnSpPr>
          <p:cNvPr id="4" name="Rak koppling 3"/>
          <p:cNvCxnSpPr/>
          <p:nvPr/>
        </p:nvCxnSpPr>
        <p:spPr>
          <a:xfrm flipV="1">
            <a:off x="840739" y="840502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252068"/>
              </p:ext>
            </p:extLst>
          </p:nvPr>
        </p:nvGraphicFramePr>
        <p:xfrm>
          <a:off x="806450" y="1042988"/>
          <a:ext cx="9825038" cy="475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2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8041"/>
              </p:ext>
            </p:extLst>
          </p:nvPr>
        </p:nvGraphicFramePr>
        <p:xfrm>
          <a:off x="2537928" y="3060441"/>
          <a:ext cx="4766652" cy="24433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SI-närvaro</a:t>
                      </a:r>
                      <a:endParaRPr lang="sv-SE" sz="2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% studieavbrott (efter 1 termin)</a:t>
                      </a:r>
                      <a:endParaRPr lang="sv-SE" sz="2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Ingen      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31 %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Låg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23 %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Medel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18 %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Hög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6 %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1175657" y="1715799"/>
            <a:ext cx="10095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sz="2800">
                <a:cs typeface="Times New Roman" panose="02020603050405020304" pitchFamily="18" charset="0"/>
              </a:rPr>
              <a:t>% studieavbrott efter sex år vs. SI-närvaro år 1 </a:t>
            </a:r>
          </a:p>
          <a:p>
            <a:r>
              <a:rPr lang="sv-SE" altLang="en-US" sz="2800">
                <a:cs typeface="Times New Roman" panose="02020603050405020304" pitchFamily="18" charset="0"/>
              </a:rPr>
              <a:t>(Exempel från civilingenjörsprogram)</a:t>
            </a:r>
            <a:endParaRPr lang="sv-SE" sz="2800">
              <a:cs typeface="Times New Roman" panose="02020603050405020304" pitchFamily="18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179678" y="1007913"/>
            <a:ext cx="748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/>
              <a:t>Effekt av SI på studieavbrott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5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6"/>
    </mc:Choice>
    <mc:Fallback xmlns="">
      <p:transition spd="slow" advTm="20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1C77C-03D5-ACD7-7A08-7EB64DB3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E2769-CD74-3F81-B887-A95BC185ED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065" y="431515"/>
            <a:ext cx="10319791" cy="1243311"/>
          </a:xfrm>
        </p:spPr>
        <p:txBody>
          <a:bodyPr/>
          <a:lstStyle/>
          <a:p>
            <a:pPr algn="ctr"/>
            <a:r>
              <a:rPr lang="sv-SE" sz="3200">
                <a:solidFill>
                  <a:srgbClr val="9C6114"/>
                </a:solidFill>
                <a:effectLst/>
                <a:ea typeface="Times New Roman" panose="02020603050405020304" pitchFamily="18" charset="0"/>
                <a:cs typeface="Times New Roman"/>
              </a:rPr>
              <a:t>700 SI-deltagares svar på fritextfrågan ”</a:t>
            </a:r>
            <a:r>
              <a:rPr lang="sv-SE" sz="3200">
                <a:solidFill>
                  <a:srgbClr val="9C6114"/>
                </a:solidFill>
                <a:effectLst/>
                <a:ea typeface="Calibri" panose="020F0502020204030204" pitchFamily="34" charset="0"/>
                <a:cs typeface="Times New Roman"/>
              </a:rPr>
              <a:t>Vad tycker du är det bästa med </a:t>
            </a:r>
            <a:r>
              <a:rPr lang="sv-SE" sz="3200">
                <a:solidFill>
                  <a:srgbClr val="9C6114"/>
                </a:solidFill>
                <a:ea typeface="Calibri" panose="020F0502020204030204" pitchFamily="34" charset="0"/>
                <a:cs typeface="Times New Roman"/>
              </a:rPr>
              <a:t>SI-passen</a:t>
            </a:r>
            <a:r>
              <a:rPr lang="sv-SE" sz="3200">
                <a:solidFill>
                  <a:srgbClr val="9C6114"/>
                </a:solidFill>
                <a:effectLst/>
                <a:ea typeface="Calibri" panose="020F0502020204030204" pitchFamily="34" charset="0"/>
                <a:cs typeface="Times New Roman"/>
              </a:rPr>
              <a:t>?</a:t>
            </a:r>
            <a:r>
              <a:rPr lang="sv-SE" sz="3200">
                <a:solidFill>
                  <a:srgbClr val="9C6114"/>
                </a:solidFill>
                <a:effectLst/>
                <a:ea typeface="Times New Roman" panose="02020603050405020304" pitchFamily="18" charset="0"/>
                <a:cs typeface="Times New Roman"/>
              </a:rPr>
              <a:t>”  uppdelade på olika teman</a:t>
            </a:r>
            <a:r>
              <a:rPr lang="en-US" sz="3200">
                <a:solidFill>
                  <a:srgbClr val="9C6114"/>
                </a:solidFill>
                <a:cs typeface="Times New Roman"/>
              </a:rPr>
              <a:t> </a:t>
            </a:r>
            <a:endParaRPr lang="sv-SE" sz="3200">
              <a:solidFill>
                <a:srgbClr val="9C6114"/>
              </a:solidFill>
              <a:cs typeface="Times New Roman"/>
            </a:endParaRPr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50E16A3F-B2EB-AFDF-8627-B1FD74121E16}"/>
              </a:ext>
            </a:extLst>
          </p:cNvPr>
          <p:cNvCxnSpPr/>
          <p:nvPr/>
        </p:nvCxnSpPr>
        <p:spPr>
          <a:xfrm flipV="1">
            <a:off x="840739" y="1674825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2257B09C-93BC-D341-9FB3-11CC44298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13572"/>
              </p:ext>
            </p:extLst>
          </p:nvPr>
        </p:nvGraphicFramePr>
        <p:xfrm>
          <a:off x="2053233" y="2483376"/>
          <a:ext cx="7704856" cy="237625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850729">
                  <a:extLst>
                    <a:ext uri="{9D8B030D-6E8A-4147-A177-3AD203B41FA5}">
                      <a16:colId xmlns:a16="http://schemas.microsoft.com/office/drawing/2014/main" val="1035126894"/>
                    </a:ext>
                  </a:extLst>
                </a:gridCol>
                <a:gridCol w="3854127">
                  <a:extLst>
                    <a:ext uri="{9D8B030D-6E8A-4147-A177-3AD203B41FA5}">
                      <a16:colId xmlns:a16="http://schemas.microsoft.com/office/drawing/2014/main" val="4292009473"/>
                    </a:ext>
                  </a:extLst>
                </a:gridCol>
              </a:tblGrid>
              <a:tr h="59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>
                          <a:effectLst/>
                        </a:rPr>
                        <a:t>Svarstema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>
                          <a:effectLst/>
                        </a:rPr>
                        <a:t>Andel svar på temat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960537"/>
                  </a:ext>
                </a:extLst>
              </a:tr>
              <a:tr h="59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>
                          <a:solidFill>
                            <a:schemeClr val="bg1"/>
                          </a:solidFill>
                          <a:effectLst/>
                        </a:rPr>
                        <a:t>Diskussion/samarbete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>
                          <a:solidFill>
                            <a:srgbClr val="9C6114"/>
                          </a:solidFill>
                          <a:effectLst/>
                        </a:rPr>
                        <a:t>40 %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690883"/>
                  </a:ext>
                </a:extLst>
              </a:tr>
              <a:tr h="59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>
                          <a:solidFill>
                            <a:schemeClr val="bg1"/>
                          </a:solidFill>
                          <a:effectLst/>
                        </a:rPr>
                        <a:t>Förståelse/lärande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>
                          <a:solidFill>
                            <a:srgbClr val="9C6114"/>
                          </a:solidFill>
                          <a:effectLst/>
                        </a:rPr>
                        <a:t>30 %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77791"/>
                  </a:ext>
                </a:extLst>
              </a:tr>
              <a:tr h="594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>
                          <a:solidFill>
                            <a:schemeClr val="bg1"/>
                          </a:solidFill>
                          <a:effectLst/>
                        </a:rPr>
                        <a:t>God arbetsmiljö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>
                          <a:solidFill>
                            <a:srgbClr val="9C6114"/>
                          </a:solidFill>
                          <a:effectLst/>
                        </a:rPr>
                        <a:t>28 %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164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77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Marcia Ody | Higher Education Academy"/>
          <p:cNvSpPr>
            <a:spLocks noChangeAspect="1" noChangeArrowheads="1"/>
          </p:cNvSpPr>
          <p:nvPr/>
        </p:nvSpPr>
        <p:spPr bwMode="auto">
          <a:xfrm>
            <a:off x="69938" y="-136145"/>
            <a:ext cx="1377289" cy="192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6" tIns="45593" rIns="91186" bIns="45593" numCol="1" anchor="t" anchorCtr="0" compatLnSpc="1">
            <a:prstTxWarp prst="textNoShape">
              <a:avLst/>
            </a:prstTxWarp>
          </a:bodyPr>
          <a:lstStyle/>
          <a:p>
            <a:endParaRPr lang="sv-SE" sz="1795"/>
          </a:p>
        </p:txBody>
      </p:sp>
      <p:sp>
        <p:nvSpPr>
          <p:cNvPr id="6" name="AutoShape 6" descr="Marcia Ody | Higher Education Academy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65710" y="810900"/>
            <a:ext cx="10683268" cy="13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6" tIns="45593" rIns="91186" bIns="45593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err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Europeiskt</a:t>
            </a:r>
            <a:r>
              <a:rPr lang="en-US" sz="3200" b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centrum för SI-PASS </a:t>
            </a:r>
            <a:r>
              <a:rPr lang="en-US" sz="3200" b="1" err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består</a:t>
            </a:r>
            <a:r>
              <a:rPr lang="en-US" sz="3200" b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n-US" sz="3200" b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certifierade</a:t>
            </a:r>
            <a:r>
              <a:rPr lang="en-US" sz="3200" b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utbildare</a:t>
            </a:r>
            <a:r>
              <a:rPr lang="en-US" sz="3200" b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och </a:t>
            </a:r>
            <a:r>
              <a:rPr lang="en-US" sz="3200" b="1" err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är</a:t>
            </a:r>
            <a:r>
              <a:rPr lang="en-US" sz="3200" b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</a:t>
            </a:r>
            <a:r>
              <a:rPr lang="en-US" sz="3200" b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n-US" sz="3200" b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fem center i </a:t>
            </a:r>
            <a:r>
              <a:rPr lang="en-US" sz="3200" b="1" err="1">
                <a:solidFill>
                  <a:srgbClr val="9C61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världen</a:t>
            </a:r>
            <a:endParaRPr lang="sv-SE" sz="3200" b="1">
              <a:solidFill>
                <a:srgbClr val="9C61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20" y="2343528"/>
            <a:ext cx="1679642" cy="229508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91" y="4569906"/>
            <a:ext cx="1836778" cy="220977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43" y="4503873"/>
            <a:ext cx="1710266" cy="230118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29" y="4569906"/>
            <a:ext cx="2054944" cy="2259969"/>
          </a:xfrm>
          <a:prstGeom prst="rect">
            <a:avLst/>
          </a:prstGeom>
        </p:spPr>
      </p:pic>
      <p:sp>
        <p:nvSpPr>
          <p:cNvPr id="2" name="AutoShape 2" descr="10+ &quot;Stavas&quot; profiles | LinkedIn"/>
          <p:cNvSpPr>
            <a:spLocks noChangeAspect="1" noChangeArrowheads="1"/>
          </p:cNvSpPr>
          <p:nvPr/>
        </p:nvSpPr>
        <p:spPr bwMode="auto">
          <a:xfrm>
            <a:off x="161757" y="-144061"/>
            <a:ext cx="303953" cy="3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6" tIns="45593" rIns="91186" bIns="45593" numCol="1" anchor="t" anchorCtr="0" compatLnSpc="1">
            <a:prstTxWarp prst="textNoShape">
              <a:avLst/>
            </a:prstTxWarp>
          </a:bodyPr>
          <a:lstStyle/>
          <a:p>
            <a:endParaRPr lang="sv-SE" sz="1795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733" y="2266739"/>
            <a:ext cx="1779602" cy="237187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6195" y="2302759"/>
            <a:ext cx="1744621" cy="2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47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Studenters syn på vad som är bäst med SI:</a:t>
            </a:r>
          </a:p>
        </p:txBody>
      </p:sp>
      <p:sp>
        <p:nvSpPr>
          <p:cNvPr id="3" name="Rektangel 2"/>
          <p:cNvSpPr/>
          <p:nvPr/>
        </p:nvSpPr>
        <p:spPr>
          <a:xfrm>
            <a:off x="6805761" y="1756310"/>
            <a:ext cx="5040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”Det är ett bra komplement till föreläsningar där du kan diskutera med andra och reflektera över presenterat material i kursen”</a:t>
            </a:r>
          </a:p>
        </p:txBody>
      </p:sp>
      <p:sp>
        <p:nvSpPr>
          <p:cNvPr id="4" name="Rektangel 3"/>
          <p:cNvSpPr/>
          <p:nvPr/>
        </p:nvSpPr>
        <p:spPr>
          <a:xfrm rot="20922184">
            <a:off x="358580" y="2158102"/>
            <a:ext cx="60833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”Det är här du börjar förstå alla koncept och teorier. När studiekamrater förklarar olika delar av kursen förklarar du på en nivå du förstår mycket bättre än på föreläsningar”</a:t>
            </a:r>
          </a:p>
        </p:txBody>
      </p:sp>
      <p:sp>
        <p:nvSpPr>
          <p:cNvPr id="5" name="Rektangel 4"/>
          <p:cNvSpPr/>
          <p:nvPr/>
        </p:nvSpPr>
        <p:spPr>
          <a:xfrm rot="721257">
            <a:off x="5336768" y="3749442"/>
            <a:ext cx="60833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”Det bästa med SI-passen är att de hjälper dig att hjälpa dig själv. Passen jag deltagit på har givit mig en bättre förståelse av kursen och uppgifterna framför oss”</a:t>
            </a:r>
            <a:endParaRPr lang="sv-SE" sz="2400">
              <a:solidFill>
                <a:schemeClr val="tx2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083809" y="5104378"/>
            <a:ext cx="60833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”Underbar atmosfär och bra stöd som ger dig bra självförtroende i dina studier”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9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61"/>
    </mc:Choice>
    <mc:Fallback xmlns="">
      <p:transition spd="slow" advTm="43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4274" y="539155"/>
            <a:ext cx="9065337" cy="1139825"/>
          </a:xfrm>
        </p:spPr>
        <p:txBody>
          <a:bodyPr/>
          <a:lstStyle/>
          <a:p>
            <a:r>
              <a:rPr lang="sv-SE"/>
              <a:t>Examinerade </a:t>
            </a:r>
            <a:r>
              <a:rPr lang="sv-SE" err="1"/>
              <a:t>fd</a:t>
            </a:r>
            <a:r>
              <a:rPr lang="sv-SE"/>
              <a:t>. SI-ledare om de färdigheter de utvecklat:</a:t>
            </a:r>
          </a:p>
        </p:txBody>
      </p:sp>
      <p:sp>
        <p:nvSpPr>
          <p:cNvPr id="7" name="Rektangel 6"/>
          <p:cNvSpPr/>
          <p:nvPr/>
        </p:nvSpPr>
        <p:spPr>
          <a:xfrm>
            <a:off x="2809542" y="4427664"/>
            <a:ext cx="60833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“Jag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förbättrat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mina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ledarskaps-erfarenheter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sett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värdet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involvera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engagera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deltar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förespråka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aktivt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deltagande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egna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Rektangel 7"/>
          <p:cNvSpPr/>
          <p:nvPr/>
        </p:nvSpPr>
        <p:spPr>
          <a:xfrm rot="20386772">
            <a:off x="356201" y="2617796"/>
            <a:ext cx="4906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få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svar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Låt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människor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förklara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tänker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gång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rädd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tystnad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9" name="Rektangel 8"/>
          <p:cNvSpPr/>
          <p:nvPr/>
        </p:nvSpPr>
        <p:spPr>
          <a:xfrm rot="1204188">
            <a:off x="5695561" y="2421255"/>
            <a:ext cx="60833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kunskap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planering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ansvar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Dessutom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ökade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mitt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självförtroende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rörande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förmåga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hantera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problem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inom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okända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områden</a:t>
            </a:r>
            <a:r>
              <a:rPr lang="en-AU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1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56"/>
    </mc:Choice>
    <mc:Fallback xmlns="">
      <p:transition spd="slow" advTm="42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3B96A-02A7-156A-59E7-BE7C06F7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1471FA-AD7F-2DF7-4180-B6A84076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39" y="256555"/>
            <a:ext cx="9825387" cy="1159251"/>
          </a:xfrm>
        </p:spPr>
        <p:txBody>
          <a:bodyPr/>
          <a:lstStyle/>
          <a:p>
            <a:r>
              <a:rPr lang="sv-SE" sz="3600"/>
              <a:t>Har du några frågor om SI??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02CA09-FF98-2AF7-F004-952A2484A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843907"/>
            <a:ext cx="9825387" cy="35631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Gå in på </a:t>
            </a:r>
            <a:r>
              <a:rPr lang="sv-SE" err="1"/>
              <a:t>mentimeter</a:t>
            </a:r>
            <a:r>
              <a:rPr lang="sv-SE"/>
              <a:t> och ställ din fråga</a:t>
            </a:r>
            <a:endParaRPr lang="sv-SE" sz="2400"/>
          </a:p>
          <a:p>
            <a:pPr marL="855450" lvl="1" indent="-342900">
              <a:buFont typeface="Arial" panose="020B0604020202020204" pitchFamily="34" charset="0"/>
              <a:buChar char="•"/>
            </a:pPr>
            <a:endParaRPr lang="sv-SE" sz="2400"/>
          </a:p>
          <a:p>
            <a:pPr marL="855450" lvl="1" indent="-342900">
              <a:buFont typeface="Arial" panose="020B0604020202020204" pitchFamily="34" charset="0"/>
              <a:buChar char="•"/>
            </a:pPr>
            <a:endParaRPr lang="sv-SE" sz="2400" i="1"/>
          </a:p>
          <a:p>
            <a:pPr marL="855450" lvl="1" indent="-342900">
              <a:buFont typeface="Arial" panose="020B0604020202020204" pitchFamily="34" charset="0"/>
              <a:buChar char="•"/>
            </a:pPr>
            <a:endParaRPr lang="sv-SE" sz="2400">
              <a:latin typeface="Adobe Garamond Pro" panose="02020502060506020403" pitchFamily="18" charset="0"/>
            </a:endParaRPr>
          </a:p>
          <a:p>
            <a:pPr marL="855450" lvl="1" indent="-342900">
              <a:buFont typeface="Arial" panose="020B0604020202020204" pitchFamily="34" charset="0"/>
              <a:buChar char="•"/>
            </a:pPr>
            <a:endParaRPr lang="sv-SE" sz="2400"/>
          </a:p>
          <a:p>
            <a:pPr marL="855450" lvl="1" indent="-342900">
              <a:buFont typeface="Arial" panose="020B0604020202020204" pitchFamily="34" charset="0"/>
              <a:buChar char="•"/>
            </a:pPr>
            <a:endParaRPr lang="sv-SE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876F12F0-3790-DD04-C54F-84ECBA019A19}"/>
              </a:ext>
            </a:extLst>
          </p:cNvPr>
          <p:cNvCxnSpPr/>
          <p:nvPr/>
        </p:nvCxnSpPr>
        <p:spPr>
          <a:xfrm flipV="1">
            <a:off x="840739" y="1415806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1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739" y="256555"/>
            <a:ext cx="9825387" cy="1159251"/>
          </a:xfrm>
        </p:spPr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1691287"/>
            <a:ext cx="9455695" cy="4248468"/>
          </a:xfrm>
        </p:spPr>
        <p:txBody>
          <a:bodyPr/>
          <a:lstStyle/>
          <a:p>
            <a:pPr marL="229870" indent="-229870"/>
            <a:r>
              <a:rPr lang="sv-SE" sz="2400"/>
              <a:t>Vad är Samverkansinlärning – SI? </a:t>
            </a:r>
            <a:endParaRPr lang="sv-SE"/>
          </a:p>
          <a:p>
            <a:pPr marL="229870" indent="-229870"/>
            <a:r>
              <a:rPr lang="sv-SE" sz="2400"/>
              <a:t>Hur ser ett SI-pass ut?</a:t>
            </a:r>
            <a:endParaRPr lang="sv-SE" sz="2400">
              <a:cs typeface="Arial"/>
            </a:endParaRPr>
          </a:p>
          <a:p>
            <a:pPr marL="229870" indent="-229870"/>
            <a:r>
              <a:rPr lang="sv-SE" sz="2400"/>
              <a:t>Hur kan SI hjälpa studenter att komma in i och bli trygga med högre utbildning? </a:t>
            </a:r>
            <a:endParaRPr lang="sv-SE" sz="2400">
              <a:cs typeface="Arial"/>
            </a:endParaRPr>
          </a:p>
          <a:p>
            <a:pPr marL="229870" indent="-229870"/>
            <a:r>
              <a:rPr lang="sv-SE" sz="2400"/>
              <a:t>Är SI-program vanligt i högre utbildning?</a:t>
            </a:r>
            <a:endParaRPr lang="sv-SE" sz="2400">
              <a:cs typeface="Arial"/>
            </a:endParaRPr>
          </a:p>
          <a:p>
            <a:pPr marL="229870" indent="-229870"/>
            <a:r>
              <a:rPr lang="sv-SE" sz="2400"/>
              <a:t>Finns det belägg för att SI fungerar?</a:t>
            </a:r>
            <a:endParaRPr lang="sv-SE" sz="2400">
              <a:cs typeface="Arial"/>
            </a:endParaRPr>
          </a:p>
          <a:p>
            <a:pPr marL="229870" indent="-229870"/>
            <a:r>
              <a:rPr lang="sv-SE" sz="2400"/>
              <a:t>Frågor (</a:t>
            </a:r>
            <a:r>
              <a:rPr lang="sv-SE" sz="2400" err="1"/>
              <a:t>mentimeter</a:t>
            </a:r>
            <a:r>
              <a:rPr lang="sv-SE" sz="2400"/>
              <a:t>) &amp; svar</a:t>
            </a:r>
            <a:endParaRPr lang="sv-SE" sz="2400">
              <a:cs typeface="Arial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40739" y="1415806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96B93-38E1-6747-700B-F8EC6FA25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6613C1-A92A-CA1E-0DD0-26E3714E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39" y="256555"/>
            <a:ext cx="9825387" cy="1159251"/>
          </a:xfrm>
        </p:spPr>
        <p:txBody>
          <a:bodyPr/>
          <a:lstStyle/>
          <a:p>
            <a:r>
              <a:rPr lang="sv-SE" sz="3600"/>
              <a:t>Hur väl känner du till Samverkansinlärning - SI?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5AB5F4-AF2D-FD51-62DF-1D81C45D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843907"/>
            <a:ext cx="9825387" cy="35631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err="1"/>
              <a:t>Mentimeterfråga</a:t>
            </a:r>
            <a:r>
              <a:rPr lang="sv-SE"/>
              <a:t> med ex svar enligt nedan:</a:t>
            </a:r>
          </a:p>
          <a:p>
            <a:pPr marL="855450" lvl="1" indent="-342900">
              <a:buFont typeface="Arial" panose="020B0604020202020204" pitchFamily="34" charset="0"/>
              <a:buChar char="•"/>
            </a:pPr>
            <a:r>
              <a:rPr lang="sv-SE"/>
              <a:t>Har aldrig hört talas om SI</a:t>
            </a:r>
          </a:p>
          <a:p>
            <a:pPr marL="855450" lvl="1" indent="-342900">
              <a:buFont typeface="Arial" panose="020B0604020202020204" pitchFamily="34" charset="0"/>
              <a:buChar char="•"/>
            </a:pPr>
            <a:r>
              <a:rPr lang="sv-SE"/>
              <a:t>Har hört namnet, men har endast en mycket vag bild</a:t>
            </a:r>
          </a:p>
          <a:p>
            <a:pPr marL="855450" lvl="1" indent="-342900">
              <a:buFont typeface="Arial" panose="020B0604020202020204" pitchFamily="34" charset="0"/>
              <a:buChar char="•"/>
            </a:pPr>
            <a:r>
              <a:rPr lang="sv-SE"/>
              <a:t>Lite grann</a:t>
            </a:r>
          </a:p>
          <a:p>
            <a:pPr marL="855450" lvl="1" indent="-342900">
              <a:buFont typeface="Arial" panose="020B0604020202020204" pitchFamily="34" charset="0"/>
              <a:buChar char="•"/>
            </a:pPr>
            <a:r>
              <a:rPr lang="sv-SE"/>
              <a:t>Har en hyfsad bild</a:t>
            </a:r>
          </a:p>
          <a:p>
            <a:pPr marL="855450" lvl="1" indent="-342900">
              <a:buFont typeface="Arial" panose="020B0604020202020204" pitchFamily="34" charset="0"/>
              <a:buChar char="•"/>
            </a:pPr>
            <a:r>
              <a:rPr lang="sv-SE"/>
              <a:t>Vet det mesta som är värt att veta om SI</a:t>
            </a:r>
          </a:p>
          <a:p>
            <a:pPr marL="855450" lvl="1" indent="-342900">
              <a:buFont typeface="Arial" panose="020B0604020202020204" pitchFamily="34" charset="0"/>
              <a:buChar char="•"/>
            </a:pPr>
            <a:endParaRPr lang="sv-SE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CAD8EFCF-4AC5-19A3-65E9-B810897E8F81}"/>
              </a:ext>
            </a:extLst>
          </p:cNvPr>
          <p:cNvCxnSpPr/>
          <p:nvPr/>
        </p:nvCxnSpPr>
        <p:spPr>
          <a:xfrm flipV="1">
            <a:off x="840739" y="1415806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50" y="611163"/>
            <a:ext cx="2989399" cy="785217"/>
          </a:xfrm>
        </p:spPr>
        <p:txBody>
          <a:bodyPr/>
          <a:lstStyle/>
          <a:p>
            <a:r>
              <a:rPr lang="sv-SE"/>
              <a:t>Vad är SI?</a:t>
            </a:r>
          </a:p>
        </p:txBody>
      </p:sp>
      <p:sp>
        <p:nvSpPr>
          <p:cNvPr id="6" name="Kommentar i oval 5"/>
          <p:cNvSpPr/>
          <p:nvPr/>
        </p:nvSpPr>
        <p:spPr>
          <a:xfrm>
            <a:off x="7893699" y="256555"/>
            <a:ext cx="2519265" cy="1027112"/>
          </a:xfrm>
          <a:prstGeom prst="wedgeEllipseCallout">
            <a:avLst>
              <a:gd name="adj1" fmla="val -29722"/>
              <a:gd name="adj2" fmla="val 931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Program för aktivt lärande!</a:t>
            </a:r>
          </a:p>
        </p:txBody>
      </p:sp>
      <p:sp>
        <p:nvSpPr>
          <p:cNvPr id="7" name="Bildtext och tankebubbla 6"/>
          <p:cNvSpPr/>
          <p:nvPr/>
        </p:nvSpPr>
        <p:spPr>
          <a:xfrm rot="20037223">
            <a:off x="920218" y="2164703"/>
            <a:ext cx="2761862" cy="1156996"/>
          </a:xfrm>
          <a:prstGeom prst="cloudCallout">
            <a:avLst>
              <a:gd name="adj1" fmla="val -24097"/>
              <a:gd name="adj2" fmla="val 7844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Komplement till ordinarie undervisning</a:t>
            </a:r>
          </a:p>
        </p:txBody>
      </p:sp>
      <p:sp>
        <p:nvSpPr>
          <p:cNvPr id="8" name="Rundad rektangulär bildtext 7"/>
          <p:cNvSpPr/>
          <p:nvPr/>
        </p:nvSpPr>
        <p:spPr>
          <a:xfrm rot="1030773">
            <a:off x="10002416" y="1912776"/>
            <a:ext cx="1698171" cy="684029"/>
          </a:xfrm>
          <a:prstGeom prst="wedgeRoundRectCallout">
            <a:avLst>
              <a:gd name="adj1" fmla="val 1238"/>
              <a:gd name="adj2" fmla="val 108332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Knyts till en kurs</a:t>
            </a:r>
          </a:p>
        </p:txBody>
      </p:sp>
      <p:sp>
        <p:nvSpPr>
          <p:cNvPr id="9" name="Kommentar i oval 8"/>
          <p:cNvSpPr/>
          <p:nvPr/>
        </p:nvSpPr>
        <p:spPr>
          <a:xfrm rot="757792">
            <a:off x="4398065" y="579697"/>
            <a:ext cx="2593691" cy="1062559"/>
          </a:xfrm>
          <a:prstGeom prst="wedgeEllipseCallout">
            <a:avLst>
              <a:gd name="adj1" fmla="val -32874"/>
              <a:gd name="adj2" fmla="val 73785"/>
            </a:avLst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Bildande av studentgrupper</a:t>
            </a:r>
          </a:p>
        </p:txBody>
      </p:sp>
      <p:sp>
        <p:nvSpPr>
          <p:cNvPr id="10" name="Rundad rektangulär bildtext 9"/>
          <p:cNvSpPr/>
          <p:nvPr/>
        </p:nvSpPr>
        <p:spPr>
          <a:xfrm rot="20270144">
            <a:off x="4254759" y="2254791"/>
            <a:ext cx="2071396" cy="976820"/>
          </a:xfrm>
          <a:prstGeom prst="wedgeRoundRectCallout">
            <a:avLst>
              <a:gd name="adj1" fmla="val -14276"/>
              <a:gd name="adj2" fmla="val 87144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Leds av en ”äldre” student: SI-ledaren</a:t>
            </a:r>
          </a:p>
        </p:txBody>
      </p:sp>
      <p:sp>
        <p:nvSpPr>
          <p:cNvPr id="11" name="Bildtext och tankebubbla 10"/>
          <p:cNvSpPr/>
          <p:nvPr/>
        </p:nvSpPr>
        <p:spPr>
          <a:xfrm rot="791254">
            <a:off x="7146869" y="2097306"/>
            <a:ext cx="2693000" cy="1331462"/>
          </a:xfrm>
          <a:prstGeom prst="cloudCallout">
            <a:avLst>
              <a:gd name="adj1" fmla="val 50444"/>
              <a:gd name="adj2" fmla="val 8072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Processar kursmaterialet</a:t>
            </a:r>
          </a:p>
        </p:txBody>
      </p:sp>
      <p:sp>
        <p:nvSpPr>
          <p:cNvPr id="12" name="Rundad rektangulär bildtext 11"/>
          <p:cNvSpPr/>
          <p:nvPr/>
        </p:nvSpPr>
        <p:spPr>
          <a:xfrm rot="1163074">
            <a:off x="2636842" y="3667133"/>
            <a:ext cx="2557598" cy="988913"/>
          </a:xfrm>
          <a:prstGeom prst="wedgeRoundRectCallout">
            <a:avLst>
              <a:gd name="adj1" fmla="val -69"/>
              <a:gd name="adj2" fmla="val 6666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000"/>
              <a:t>Deltagarna bestämmer agendan för passet</a:t>
            </a:r>
          </a:p>
        </p:txBody>
      </p:sp>
      <p:sp>
        <p:nvSpPr>
          <p:cNvPr id="13" name="Bildtext och tankebubbla 12"/>
          <p:cNvSpPr/>
          <p:nvPr/>
        </p:nvSpPr>
        <p:spPr>
          <a:xfrm>
            <a:off x="5545510" y="3489866"/>
            <a:ext cx="2500604" cy="1097798"/>
          </a:xfrm>
          <a:prstGeom prst="cloudCallout">
            <a:avLst>
              <a:gd name="adj1" fmla="val -29042"/>
              <a:gd name="adj2" fmla="val 93098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Samverkans-inlärning</a:t>
            </a:r>
          </a:p>
        </p:txBody>
      </p:sp>
      <p:sp>
        <p:nvSpPr>
          <p:cNvPr id="14" name="Kommentar i oval 13"/>
          <p:cNvSpPr/>
          <p:nvPr/>
        </p:nvSpPr>
        <p:spPr>
          <a:xfrm rot="20452519">
            <a:off x="9939278" y="3486568"/>
            <a:ext cx="1758399" cy="1104395"/>
          </a:xfrm>
          <a:prstGeom prst="wedgeEllipseCallout">
            <a:avLst>
              <a:gd name="adj1" fmla="val -26315"/>
              <a:gd name="adj2" fmla="val 77357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Veckovisa möten</a:t>
            </a:r>
          </a:p>
        </p:txBody>
      </p:sp>
      <p:sp>
        <p:nvSpPr>
          <p:cNvPr id="15" name="Bildtext och tankebubbla 14"/>
          <p:cNvSpPr/>
          <p:nvPr/>
        </p:nvSpPr>
        <p:spPr>
          <a:xfrm rot="21049136">
            <a:off x="6679020" y="4769664"/>
            <a:ext cx="3480150" cy="1286467"/>
          </a:xfrm>
          <a:prstGeom prst="cloudCallout">
            <a:avLst>
              <a:gd name="adj1" fmla="val 59064"/>
              <a:gd name="adj2" fmla="val 71188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Väletablerad internationell modell</a:t>
            </a:r>
          </a:p>
        </p:txBody>
      </p:sp>
      <p:sp>
        <p:nvSpPr>
          <p:cNvPr id="16" name="Kommentar i oval 15"/>
          <p:cNvSpPr/>
          <p:nvPr/>
        </p:nvSpPr>
        <p:spPr>
          <a:xfrm rot="454152">
            <a:off x="744297" y="4740854"/>
            <a:ext cx="3094585" cy="1386903"/>
          </a:xfrm>
          <a:prstGeom prst="wedgeEllipseCallout">
            <a:avLst>
              <a:gd name="adj1" fmla="val 71337"/>
              <a:gd name="adj2" fmla="val 34244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SI-ledarna utbildas och handleds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8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49"/>
    </mc:Choice>
    <mc:Fallback xmlns="">
      <p:transition spd="slow" advTm="47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795596" y="731928"/>
            <a:ext cx="9575223" cy="718931"/>
          </a:xfrm>
        </p:spPr>
        <p:txBody>
          <a:bodyPr/>
          <a:lstStyle/>
          <a:p>
            <a:pPr algn="ctr"/>
            <a:r>
              <a:rPr lang="sv-SE"/>
              <a:t>Fyra aktörer</a:t>
            </a:r>
          </a:p>
        </p:txBody>
      </p:sp>
      <p:sp>
        <p:nvSpPr>
          <p:cNvPr id="5" name="Flödesschema: Alternativ process 25"/>
          <p:cNvSpPr>
            <a:spLocks noChangeArrowheads="1"/>
          </p:cNvSpPr>
          <p:nvPr/>
        </p:nvSpPr>
        <p:spPr bwMode="auto">
          <a:xfrm>
            <a:off x="4706996" y="2049477"/>
            <a:ext cx="1650942" cy="659246"/>
          </a:xfrm>
          <a:prstGeom prst="flowChartAlternateProcess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Lärare</a:t>
            </a:r>
            <a:endParaRPr kumimoji="0" lang="sv-SE" altLang="sv-SE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Vänster-höger-pil 8"/>
          <p:cNvSpPr/>
          <p:nvPr/>
        </p:nvSpPr>
        <p:spPr>
          <a:xfrm rot="18955723">
            <a:off x="4252784" y="3002165"/>
            <a:ext cx="819785" cy="233045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0" name="Vänster-höger-pil 9"/>
          <p:cNvSpPr/>
          <p:nvPr/>
        </p:nvSpPr>
        <p:spPr>
          <a:xfrm rot="2697739">
            <a:off x="6062562" y="2976259"/>
            <a:ext cx="819785" cy="233045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1" name="Vänster-höger-pil 10"/>
          <p:cNvSpPr/>
          <p:nvPr/>
        </p:nvSpPr>
        <p:spPr>
          <a:xfrm rot="16200000">
            <a:off x="4659180" y="3631522"/>
            <a:ext cx="1878348" cy="2515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2" name="Vänster-höger-pil 11"/>
          <p:cNvSpPr/>
          <p:nvPr/>
        </p:nvSpPr>
        <p:spPr>
          <a:xfrm>
            <a:off x="4774782" y="3689365"/>
            <a:ext cx="1616852" cy="233045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3" name="Vänster-höger-pil 12"/>
          <p:cNvSpPr/>
          <p:nvPr/>
        </p:nvSpPr>
        <p:spPr>
          <a:xfrm rot="2697739">
            <a:off x="4347916" y="4358077"/>
            <a:ext cx="758190" cy="233045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400" y="152400"/>
            <a:ext cx="1217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52400" y="609600"/>
            <a:ext cx="1217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52400" y="1066800"/>
            <a:ext cx="121713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8" name="Flödesschema: Alternativ process 25"/>
          <p:cNvSpPr>
            <a:spLocks noChangeArrowheads="1"/>
          </p:cNvSpPr>
          <p:nvPr/>
        </p:nvSpPr>
        <p:spPr bwMode="auto">
          <a:xfrm>
            <a:off x="4757737" y="4808454"/>
            <a:ext cx="1650942" cy="659246"/>
          </a:xfrm>
          <a:prstGeom prst="flowChartAlternateProcess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Studenter</a:t>
            </a:r>
            <a:endParaRPr kumimoji="0" lang="sv-SE" altLang="sv-SE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Flödesschema: Alternativ process 25"/>
          <p:cNvSpPr>
            <a:spLocks noChangeArrowheads="1"/>
          </p:cNvSpPr>
          <p:nvPr/>
        </p:nvSpPr>
        <p:spPr bwMode="auto">
          <a:xfrm>
            <a:off x="2994141" y="3473966"/>
            <a:ext cx="1650942" cy="659246"/>
          </a:xfrm>
          <a:prstGeom prst="flowChartAlternateProcess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SI-ledare</a:t>
            </a:r>
            <a:endParaRPr kumimoji="0" lang="sv-SE" altLang="sv-SE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Flödesschema: Alternativ process 25"/>
          <p:cNvSpPr>
            <a:spLocks noChangeArrowheads="1"/>
          </p:cNvSpPr>
          <p:nvPr/>
        </p:nvSpPr>
        <p:spPr bwMode="auto">
          <a:xfrm>
            <a:off x="6508461" y="3473966"/>
            <a:ext cx="1809468" cy="659246"/>
          </a:xfrm>
          <a:prstGeom prst="flowChartAlternateProcess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Handledare</a:t>
            </a:r>
            <a:endParaRPr kumimoji="0" lang="sv-SE" altLang="sv-SE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5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94"/>
    </mc:Choice>
    <mc:Fallback xmlns="">
      <p:transition spd="slow" advTm="25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739" y="256555"/>
            <a:ext cx="9825387" cy="1159251"/>
          </a:xfrm>
        </p:spPr>
        <p:txBody>
          <a:bodyPr/>
          <a:lstStyle/>
          <a:p>
            <a:r>
              <a:rPr lang="sv-SE" sz="4800"/>
              <a:t>Strukturen på ett SI-pass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1843907"/>
            <a:ext cx="9825387" cy="3563159"/>
          </a:xfrm>
        </p:spPr>
        <p:txBody>
          <a:bodyPr/>
          <a:lstStyle/>
          <a:p>
            <a:pPr marL="0" indent="0">
              <a:buNone/>
            </a:pPr>
            <a:r>
              <a:rPr lang="sv-SE" sz="2000" u="sng"/>
              <a:t>Inledning / Incheckning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/>
              <a:t>Syfte är att sätta stämning för passet – få deltagarna involverade</a:t>
            </a:r>
            <a:endParaRPr lang="sv-SE" sz="20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/>
              <a:t>Sätta agendan för mötet baserat på vad deltagarna tycker är svårt och relevant</a:t>
            </a:r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r>
              <a:rPr lang="sv-SE" sz="2000" u="sng"/>
              <a:t>Huvudmoment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/>
              <a:t>Lägga upp och handleda läraktiviteter baserat på agendan. Utnyttja samarbetstekniker för gruppens arbete och inkludera studietekniker om tillämpligt.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/>
          </a:p>
          <a:p>
            <a:pPr marL="0" indent="0">
              <a:buNone/>
            </a:pPr>
            <a:r>
              <a:rPr lang="sv-SE" sz="2000" u="sng"/>
              <a:t>Avslutning / Utcheckning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/>
              <a:t>Syfte är att knyta ihop lösa trådar och ge deltagarna ett kvitto på vad de lärt sig under passet</a:t>
            </a:r>
            <a:endParaRPr lang="sv-SE" sz="2000">
              <a:cs typeface="Arial"/>
            </a:endParaRPr>
          </a:p>
          <a:p>
            <a:pPr marL="229870" indent="-229870"/>
            <a:endParaRPr lang="sv-SE">
              <a:cs typeface="Arial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40739" y="1415806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50" y="256556"/>
            <a:ext cx="6527411" cy="881780"/>
          </a:xfrm>
        </p:spPr>
        <p:txBody>
          <a:bodyPr/>
          <a:lstStyle/>
          <a:p>
            <a:r>
              <a:rPr lang="sv-SE"/>
              <a:t>Varför har vi SI?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958805" y="2687660"/>
            <a:ext cx="3377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>
                <a:solidFill>
                  <a:schemeClr val="tx2"/>
                </a:solidFill>
              </a:rPr>
              <a:t>Förbättra studenternas studieresultat!</a:t>
            </a:r>
          </a:p>
        </p:txBody>
      </p:sp>
      <p:sp>
        <p:nvSpPr>
          <p:cNvPr id="4" name="textruta 3"/>
          <p:cNvSpPr txBox="1"/>
          <p:nvPr/>
        </p:nvSpPr>
        <p:spPr>
          <a:xfrm rot="20111139">
            <a:off x="1261640" y="1624954"/>
            <a:ext cx="3377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>
                <a:solidFill>
                  <a:schemeClr val="tx2"/>
                </a:solidFill>
                <a:latin typeface="Adobe Garamond Pro" panose="02020502060506020403" pitchFamily="18" charset="0"/>
              </a:rPr>
              <a:t>Motverka studieavbrott</a:t>
            </a:r>
          </a:p>
        </p:txBody>
      </p:sp>
      <p:sp>
        <p:nvSpPr>
          <p:cNvPr id="5" name="textruta 4"/>
          <p:cNvSpPr txBox="1"/>
          <p:nvPr/>
        </p:nvSpPr>
        <p:spPr>
          <a:xfrm rot="1764465">
            <a:off x="8408975" y="1667003"/>
            <a:ext cx="337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Låta studenter se varandra som </a:t>
            </a:r>
            <a:r>
              <a:rPr lang="sv-SE" sz="20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lärresurser</a:t>
            </a:r>
            <a:endParaRPr lang="sv-SE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83604" y="1625831"/>
            <a:ext cx="337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>
                <a:solidFill>
                  <a:schemeClr val="tx2"/>
                </a:solidFill>
              </a:rPr>
              <a:t>Överbrygga skillnader mellan gymnasie- och högskolestudier</a:t>
            </a:r>
          </a:p>
        </p:txBody>
      </p:sp>
      <p:sp>
        <p:nvSpPr>
          <p:cNvPr id="7" name="textruta 6"/>
          <p:cNvSpPr txBox="1"/>
          <p:nvPr/>
        </p:nvSpPr>
        <p:spPr>
          <a:xfrm rot="383303">
            <a:off x="7358633" y="2878254"/>
            <a:ext cx="337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tx2"/>
                </a:solidFill>
                <a:latin typeface="Kristen ITC" panose="03050502040202030202" pitchFamily="66" charset="0"/>
              </a:rPr>
              <a:t>Träna studenterna i kritiskt tänkande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485281" y="4715619"/>
            <a:ext cx="2703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tx2"/>
                </a:solidFill>
              </a:rPr>
              <a:t>Förbättra studenternas studiestrategier</a:t>
            </a:r>
          </a:p>
        </p:txBody>
      </p:sp>
      <p:sp>
        <p:nvSpPr>
          <p:cNvPr id="9" name="textruta 8"/>
          <p:cNvSpPr txBox="1"/>
          <p:nvPr/>
        </p:nvSpPr>
        <p:spPr>
          <a:xfrm rot="19940991">
            <a:off x="421693" y="3608766"/>
            <a:ext cx="3507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>
                <a:solidFill>
                  <a:schemeClr val="tx2"/>
                </a:solidFill>
              </a:rPr>
              <a:t>SKAPA ETT NÄTVERK AV STUDIEKAMRATER</a:t>
            </a:r>
          </a:p>
        </p:txBody>
      </p:sp>
      <p:sp>
        <p:nvSpPr>
          <p:cNvPr id="10" name="textruta 9"/>
          <p:cNvSpPr txBox="1"/>
          <p:nvPr/>
        </p:nvSpPr>
        <p:spPr>
          <a:xfrm rot="20933274">
            <a:off x="8061285" y="4252503"/>
            <a:ext cx="291115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000">
                <a:solidFill>
                  <a:schemeClr val="tx2"/>
                </a:solidFill>
                <a:latin typeface="Adobe Garamond Pro"/>
                <a:cs typeface="Arial"/>
              </a:rPr>
              <a:t>Få studenter att bli vana att argumentera för och motivera sina idéer</a:t>
            </a:r>
          </a:p>
        </p:txBody>
      </p:sp>
      <p:sp>
        <p:nvSpPr>
          <p:cNvPr id="11" name="textruta 10"/>
          <p:cNvSpPr txBox="1"/>
          <p:nvPr/>
        </p:nvSpPr>
        <p:spPr>
          <a:xfrm rot="21096562">
            <a:off x="4274426" y="5252409"/>
            <a:ext cx="439549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400">
                <a:solidFill>
                  <a:schemeClr val="tx2"/>
                </a:solidFill>
                <a:latin typeface="Comic Sans MS"/>
              </a:rPr>
              <a:t>Främja aktivt lärande </a:t>
            </a:r>
            <a:endParaRPr lang="sv-SE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sv-SE" sz="2400">
                <a:solidFill>
                  <a:schemeClr val="tx2"/>
                </a:solidFill>
                <a:latin typeface="Comic Sans MS"/>
              </a:rPr>
              <a:t>och breddat deltagande</a:t>
            </a:r>
            <a:endParaRPr lang="sv-SE">
              <a:solidFill>
                <a:schemeClr val="tx2"/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1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55"/>
    </mc:Choice>
    <mc:Fallback xmlns="">
      <p:transition spd="slow" advTm="44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4FBAD-BE58-2804-392D-FF8E32D7F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DDDB03-9FF7-745B-99DF-FAD0E2BC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39" y="256555"/>
            <a:ext cx="9825387" cy="1159251"/>
          </a:xfrm>
        </p:spPr>
        <p:txBody>
          <a:bodyPr/>
          <a:lstStyle/>
          <a:p>
            <a:r>
              <a:rPr lang="sv-SE" sz="3600"/>
              <a:t>Vilken målsättning för SI är mest intressant för dig?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7630D2-2700-EC3F-B4E6-722CD8EE0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6" y="1757702"/>
            <a:ext cx="9811034" cy="42384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err="1"/>
              <a:t>Mentimeterfråga</a:t>
            </a:r>
            <a:r>
              <a:rPr lang="sv-SE"/>
              <a:t> (baserat på föregående bild, dvs svarsmöjligheter enligt nedan):</a:t>
            </a:r>
          </a:p>
          <a:p>
            <a:pPr marL="855345" lvl="1" indent="-342900">
              <a:buFont typeface="Arial" panose="020B0604020202020204" pitchFamily="34" charset="0"/>
              <a:buChar char="•"/>
            </a:pP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Förbättra studenternas studieresultat</a:t>
            </a:r>
          </a:p>
          <a:p>
            <a:pPr marL="855345" lvl="1" indent="-342900">
              <a:buFont typeface="Arial" panose="020B0604020202020204" pitchFamily="34" charset="0"/>
              <a:buChar char="•"/>
            </a:pP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Motverka studieavbrott</a:t>
            </a:r>
          </a:p>
          <a:p>
            <a:pPr marL="855345" lvl="1" indent="-342900">
              <a:buFont typeface="Arial" panose="020B0604020202020204" pitchFamily="34" charset="0"/>
              <a:buChar char="•"/>
            </a:pP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Överbrygga skillnader mellan gymnasie- och högskolestudier</a:t>
            </a:r>
          </a:p>
          <a:p>
            <a:pPr marL="855345" lvl="1" indent="-342900">
              <a:buFont typeface="Arial" panose="020B0604020202020204" pitchFamily="34" charset="0"/>
              <a:buChar char="•"/>
            </a:pP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Skapa ett nätverk av studiekamrater</a:t>
            </a:r>
          </a:p>
          <a:p>
            <a:pPr marL="855345" lvl="1" indent="-342900">
              <a:buFont typeface="Arial" panose="020B0604020202020204" pitchFamily="34" charset="0"/>
              <a:buChar char="•"/>
            </a:pP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Förbättra studenternas studiestrategier</a:t>
            </a:r>
          </a:p>
          <a:p>
            <a:pPr marL="855345" lvl="1" indent="-342900">
              <a:buFont typeface="Arial" panose="020B0604020202020204" pitchFamily="34" charset="0"/>
              <a:buChar char="•"/>
            </a:pP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Låta studenter se varandra som </a:t>
            </a:r>
            <a:r>
              <a:rPr lang="sv-SE" sz="2000" err="1">
                <a:latin typeface="Arial" panose="020B0604020202020204" pitchFamily="34" charset="0"/>
                <a:cs typeface="Arial" panose="020B0604020202020204" pitchFamily="34" charset="0"/>
              </a:rPr>
              <a:t>lärresurser</a:t>
            </a:r>
            <a:endParaRPr lang="sv-S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5345" lvl="1" indent="-342900">
              <a:buFont typeface="Arial" panose="020B0604020202020204" pitchFamily="34" charset="0"/>
              <a:buChar char="•"/>
            </a:pP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Träna studenterna i kritiskt tänkande</a:t>
            </a:r>
          </a:p>
          <a:p>
            <a:pPr marL="855345" lvl="1" indent="-342900">
              <a:buFont typeface="Arial" panose="020B0604020202020204" pitchFamily="34" charset="0"/>
              <a:buChar char="•"/>
            </a:pPr>
            <a:r>
              <a:rPr lang="sv-SE" sz="2000">
                <a:cs typeface="Arial"/>
              </a:rPr>
              <a:t>Främja aktivt lärande och breddat deltagande</a:t>
            </a:r>
            <a:endParaRPr lang="sv-S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5345" lvl="1" indent="-342900">
              <a:buFont typeface="Arial" panose="020B0604020202020204" pitchFamily="34" charset="0"/>
              <a:buChar char="•"/>
            </a:pPr>
            <a:r>
              <a:rPr lang="sv-SE" sz="2000">
                <a:cs typeface="Arial"/>
              </a:rPr>
              <a:t>Få studenter att bli vana att argumentera för och motivera sina idéer</a:t>
            </a:r>
          </a:p>
          <a:p>
            <a:pPr marL="855345" lvl="1" indent="-342900">
              <a:buFont typeface="Arial" panose="020B0604020202020204" pitchFamily="34" charset="0"/>
              <a:buChar char="•"/>
            </a:pPr>
            <a:endParaRPr lang="sv-SE" sz="2400">
              <a:latin typeface="Kristen ITC" panose="03050502040202030202" pitchFamily="66" charset="0"/>
              <a:cs typeface="Arial" panose="020B0604020202020204" pitchFamily="34" charset="0"/>
            </a:endParaRPr>
          </a:p>
          <a:p>
            <a:pPr marL="855345" lvl="1" indent="-342900">
              <a:buFont typeface="Arial" panose="020B0604020202020204" pitchFamily="34" charset="0"/>
              <a:buChar char="•"/>
            </a:pPr>
            <a:endParaRPr lang="sv-S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5345" lvl="1" indent="-342900">
              <a:buFont typeface="Arial" panose="020B0604020202020204" pitchFamily="34" charset="0"/>
              <a:buChar char="•"/>
            </a:pPr>
            <a:endParaRPr lang="sv-S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5345" lvl="1" indent="-342900">
              <a:buFont typeface="Arial" panose="020B0604020202020204" pitchFamily="34" charset="0"/>
              <a:buChar char="•"/>
            </a:pPr>
            <a:endParaRPr lang="sv-SE" sz="2400">
              <a:cs typeface="Arial"/>
            </a:endParaRPr>
          </a:p>
          <a:p>
            <a:pPr marL="855345" lvl="1" indent="-342900">
              <a:buFont typeface="Arial" panose="020B0604020202020204" pitchFamily="34" charset="0"/>
              <a:buChar char="•"/>
            </a:pPr>
            <a:endParaRPr lang="sv-SE" sz="2400">
              <a:cs typeface="Arial"/>
            </a:endParaRPr>
          </a:p>
          <a:p>
            <a:pPr marL="855345" lvl="1" indent="-342900">
              <a:buFont typeface="Arial" panose="020B0604020202020204" pitchFamily="34" charset="0"/>
              <a:buChar char="•"/>
            </a:pPr>
            <a:endParaRPr lang="sv-SE" sz="2400">
              <a:cs typeface="Arial"/>
            </a:endParaRPr>
          </a:p>
          <a:p>
            <a:pPr marL="855345" lvl="1" indent="-342900">
              <a:buFont typeface="Arial" panose="020B0604020202020204" pitchFamily="34" charset="0"/>
              <a:buChar char="•"/>
            </a:pPr>
            <a:endParaRPr lang="sv-SE" sz="2400" i="1">
              <a:cs typeface="Arial"/>
            </a:endParaRPr>
          </a:p>
          <a:p>
            <a:pPr marL="855345" lvl="1" indent="-342900">
              <a:buFont typeface="Arial" panose="020B0604020202020204" pitchFamily="34" charset="0"/>
              <a:buChar char="•"/>
            </a:pPr>
            <a:endParaRPr lang="sv-SE" sz="2400">
              <a:latin typeface="Adobe Garamond Pro" panose="02020502060506020403" pitchFamily="18" charset="0"/>
            </a:endParaRPr>
          </a:p>
          <a:p>
            <a:pPr marL="855345" lvl="1" indent="-342900">
              <a:buFont typeface="Arial" panose="020B0604020202020204" pitchFamily="34" charset="0"/>
              <a:buChar char="•"/>
            </a:pPr>
            <a:endParaRPr lang="sv-SE" sz="2400">
              <a:cs typeface="Arial"/>
            </a:endParaRPr>
          </a:p>
          <a:p>
            <a:pPr marL="855345" lvl="1" indent="-342900">
              <a:buFont typeface="Arial" panose="020B0604020202020204" pitchFamily="34" charset="0"/>
              <a:buChar char="•"/>
            </a:pPr>
            <a:endParaRPr lang="sv-SE">
              <a:cs typeface="Arial"/>
            </a:endParaRP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96D0EB09-80FA-221D-9712-7E629F71AF52}"/>
              </a:ext>
            </a:extLst>
          </p:cNvPr>
          <p:cNvCxnSpPr/>
          <p:nvPr/>
        </p:nvCxnSpPr>
        <p:spPr>
          <a:xfrm flipV="1">
            <a:off x="840739" y="1415806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7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|3.5|3.8|4|3.7|3.7|4|3.8|3.8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2|4.9|3.5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9|3|4.6|3.5|4.1|5|5.4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8|10|1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1.6|10.5"/>
</p:tagLst>
</file>

<file path=ppt/theme/theme1.xml><?xml version="1.0" encoding="utf-8"?>
<a:theme xmlns:a="http://schemas.openxmlformats.org/drawingml/2006/main" name="LU_PPT-mall_ENG_16-9">
  <a:themeElements>
    <a:clrScheme name="Anpassad 3">
      <a:dk1>
        <a:srgbClr val="9C6114"/>
      </a:dk1>
      <a:lt1>
        <a:sysClr val="window" lastClr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35AE5A17F5E3428E46881F2236936B" ma:contentTypeVersion="9" ma:contentTypeDescription="Skapa ett nytt dokument." ma:contentTypeScope="" ma:versionID="c1eb42f4cc4c0e23625097721e1d1755">
  <xsd:schema xmlns:xsd="http://www.w3.org/2001/XMLSchema" xmlns:xs="http://www.w3.org/2001/XMLSchema" xmlns:p="http://schemas.microsoft.com/office/2006/metadata/properties" xmlns:ns2="ba495b02-b34f-4d7f-a1eb-2acc4373cc89" xmlns:ns3="eb240d79-87dd-46e6-b434-589bdc104700" targetNamespace="http://schemas.microsoft.com/office/2006/metadata/properties" ma:root="true" ma:fieldsID="3feb1f50844c6d29eff3301a3b40656b" ns2:_="" ns3:_="">
    <xsd:import namespace="ba495b02-b34f-4d7f-a1eb-2acc4373cc89"/>
    <xsd:import namespace="eb240d79-87dd-46e6-b434-589bdc1047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95b02-b34f-4d7f-a1eb-2acc4373c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40d79-87dd-46e6-b434-589bdc10470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E27E6-0B3F-40CF-B720-1A9B653658C8}">
  <ds:schemaRefs>
    <ds:schemaRef ds:uri="ba495b02-b34f-4d7f-a1eb-2acc4373cc89"/>
    <ds:schemaRef ds:uri="eb240d79-87dd-46e6-b434-589bdc1047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6F41A58-6267-40A3-B2E4-DC18E23192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6BC552-09EB-468B-AFF2-B9753102D7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eng-16-9-template-ppt-lu</Template>
  <TotalTime>0</TotalTime>
  <Words>1161</Words>
  <Application>Microsoft Office PowerPoint</Application>
  <PresentationFormat>Anpassad</PresentationFormat>
  <Paragraphs>233</Paragraphs>
  <Slides>22</Slides>
  <Notes>22</Notes>
  <HiddenSlides>0</HiddenSlides>
  <MMClips>1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22</vt:i4>
      </vt:variant>
    </vt:vector>
  </HeadingPairs>
  <TitlesOfParts>
    <vt:vector size="33" baseType="lpstr">
      <vt:lpstr>Adobe Garamond Pro</vt:lpstr>
      <vt:lpstr>Arial</vt:lpstr>
      <vt:lpstr>Calibri</vt:lpstr>
      <vt:lpstr>Calibri Light</vt:lpstr>
      <vt:lpstr>Comic Sans MS</vt:lpstr>
      <vt:lpstr>Kristen ITC</vt:lpstr>
      <vt:lpstr>Lucida Grande</vt:lpstr>
      <vt:lpstr>Times New Roman</vt:lpstr>
      <vt:lpstr>LU_PPT-mall_ENG_16-9</vt:lpstr>
      <vt:lpstr>1_Anpassad formgivning</vt:lpstr>
      <vt:lpstr>Anpassad formgivning</vt:lpstr>
      <vt:lpstr>PowerPoint-presentation</vt:lpstr>
      <vt:lpstr>Europeiskt centrum för SI-PASS består av certifierade utbildare och är ett av fem center i världen</vt:lpstr>
      <vt:lpstr>Agenda</vt:lpstr>
      <vt:lpstr>Hur väl känner du till Samverkansinlärning - SI?</vt:lpstr>
      <vt:lpstr>Vad är SI?</vt:lpstr>
      <vt:lpstr>Fyra aktörer</vt:lpstr>
      <vt:lpstr>Strukturen på ett SI-pass</vt:lpstr>
      <vt:lpstr>Varför har vi SI?</vt:lpstr>
      <vt:lpstr>Vilken målsättning för SI är mest intressant för dig?</vt:lpstr>
      <vt:lpstr>Hur kan SI hjälpa studenter att komma in i och bli trygga med högre utbildning? </vt:lpstr>
      <vt:lpstr>SI:s spridning i Europa</vt:lpstr>
      <vt:lpstr>SI vid Lunds Universitet</vt:lpstr>
      <vt:lpstr>Fungerar SI?</vt:lpstr>
      <vt:lpstr>Vilken inverkan har SI på kursen?</vt:lpstr>
      <vt:lpstr>PowerPoint-presentation</vt:lpstr>
      <vt:lpstr>Resultat på kurs i endimensionell analys vs.  SI-närvaro och matematikmedelbetyg i gymnasiet </vt:lpstr>
      <vt:lpstr>Vilken inverkan har SI på allmänna färdigheter?</vt:lpstr>
      <vt:lpstr>PowerPoint-presentation</vt:lpstr>
      <vt:lpstr>700 SI-deltagares svar på fritextfrågan ”Vad tycker du är det bästa med SI-passen?”  uppdelade på olika teman </vt:lpstr>
      <vt:lpstr>Studenters syn på vad som är bäst med SI:</vt:lpstr>
      <vt:lpstr>Examinerade fd. SI-ledare om de färdigheter de utvecklat:</vt:lpstr>
      <vt:lpstr>Har du några frågor om SI??</vt:lpstr>
    </vt:vector>
  </TitlesOfParts>
  <Company>Lunds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Joakim Malm</dc:creator>
  <cp:lastModifiedBy>Joakim Malm</cp:lastModifiedBy>
  <cp:revision>14</cp:revision>
  <cp:lastPrinted>2021-05-31T07:55:06Z</cp:lastPrinted>
  <dcterms:created xsi:type="dcterms:W3CDTF">2017-12-05T13:22:37Z</dcterms:created>
  <dcterms:modified xsi:type="dcterms:W3CDTF">2024-11-13T14:30:24Z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0x0101004C35AE5A17F5E3428E46881F2236936B</vt:lpwstr>
  </property>
</Properties>
</file>